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5"/>
  </p:notesMasterIdLst>
  <p:sldIdLst>
    <p:sldId id="305" r:id="rId2"/>
    <p:sldId id="279" r:id="rId3"/>
    <p:sldId id="319" r:id="rId4"/>
    <p:sldId id="320" r:id="rId5"/>
    <p:sldId id="321" r:id="rId6"/>
    <p:sldId id="308" r:id="rId7"/>
    <p:sldId id="309" r:id="rId8"/>
    <p:sldId id="310" r:id="rId9"/>
    <p:sldId id="311" r:id="rId10"/>
    <p:sldId id="267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274" r:id="rId19"/>
    <p:sldId id="266" r:id="rId20"/>
    <p:sldId id="264" r:id="rId21"/>
    <p:sldId id="265" r:id="rId22"/>
    <p:sldId id="268" r:id="rId23"/>
    <p:sldId id="282" r:id="rId24"/>
    <p:sldId id="270" r:id="rId25"/>
    <p:sldId id="272" r:id="rId26"/>
    <p:sldId id="269" r:id="rId27"/>
    <p:sldId id="273" r:id="rId28"/>
    <p:sldId id="271" r:id="rId29"/>
    <p:sldId id="277" r:id="rId30"/>
    <p:sldId id="278" r:id="rId31"/>
    <p:sldId id="275" r:id="rId32"/>
    <p:sldId id="280" r:id="rId33"/>
    <p:sldId id="276" r:id="rId34"/>
    <p:sldId id="281" r:id="rId35"/>
    <p:sldId id="260" r:id="rId36"/>
    <p:sldId id="303" r:id="rId37"/>
    <p:sldId id="286" r:id="rId38"/>
    <p:sldId id="284" r:id="rId39"/>
    <p:sldId id="290" r:id="rId40"/>
    <p:sldId id="287" r:id="rId41"/>
    <p:sldId id="288" r:id="rId42"/>
    <p:sldId id="291" r:id="rId43"/>
    <p:sldId id="293" r:id="rId44"/>
    <p:sldId id="294" r:id="rId45"/>
    <p:sldId id="295" r:id="rId46"/>
    <p:sldId id="296" r:id="rId47"/>
    <p:sldId id="297" r:id="rId48"/>
    <p:sldId id="292" r:id="rId49"/>
    <p:sldId id="298" r:id="rId50"/>
    <p:sldId id="299" r:id="rId51"/>
    <p:sldId id="300" r:id="rId52"/>
    <p:sldId id="301" r:id="rId53"/>
    <p:sldId id="302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guel Andres Garzon Ramirez" initials="MAGR" lastIdx="3" clrIdx="0">
    <p:extLst>
      <p:ext uri="{19B8F6BF-5375-455C-9EA6-DF929625EA0E}">
        <p15:presenceInfo xmlns:p15="http://schemas.microsoft.com/office/powerpoint/2012/main" userId="Miguel Andres Garzon Ramire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82"/>
    <p:restoredTop sz="93566"/>
  </p:normalViewPr>
  <p:slideViewPr>
    <p:cSldViewPr snapToGrid="0">
      <p:cViewPr varScale="1">
        <p:scale>
          <a:sx n="86" d="100"/>
          <a:sy n="86" d="100"/>
        </p:scale>
        <p:origin x="17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01T22:24:47.880" idx="3">
    <p:pos x="10" y="10"/>
    <p:text>Esto debería estar después de los tipos de lenguajes</p:text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24ECD4-0235-504D-93C8-0D988DB68D29}" type="datetimeFigureOut">
              <a:rPr lang="en-CO" smtClean="0"/>
              <a:t>4/22/21</a:t>
            </a:fld>
            <a:endParaRPr lang="en-C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0B8DF-25FC-6A4C-A3C4-267180E40F1A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951098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0B8DF-25FC-6A4C-A3C4-267180E40F1A}" type="slidenum">
              <a:rPr lang="en-CO" smtClean="0"/>
              <a:t>2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501091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0B8DF-25FC-6A4C-A3C4-267180E40F1A}" type="slidenum">
              <a:rPr lang="en-CO" smtClean="0"/>
              <a:t>47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813783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EA8AD-9845-44EE-96C7-DF49CD4EB476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01168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EA8AD-9845-44EE-96C7-DF49CD4EB476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50879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EA8AD-9845-44EE-96C7-DF49CD4EB476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14685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4EA8AD-9845-44EE-96C7-DF49CD4EB476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72954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0B8DF-25FC-6A4C-A3C4-267180E40F1A}" type="slidenum">
              <a:rPr lang="en-CO" smtClean="0"/>
              <a:t>31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4283375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0B8DF-25FC-6A4C-A3C4-267180E40F1A}" type="slidenum">
              <a:rPr lang="en-CO" smtClean="0"/>
              <a:t>44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81671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0B8DF-25FC-6A4C-A3C4-267180E40F1A}" type="slidenum">
              <a:rPr lang="en-CO" smtClean="0"/>
              <a:t>45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791538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0B8DF-25FC-6A4C-A3C4-267180E40F1A}" type="slidenum">
              <a:rPr lang="en-CO" smtClean="0"/>
              <a:t>46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207551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8C3C8-2DBA-4996-8FD3-49AB313FCE33}" type="datetimeFigureOut">
              <a:rPr lang="es-CO" smtClean="0"/>
              <a:t>22/04/21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F79B9-4D41-4BD1-B0C9-D207DA9CA16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49984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8C3C8-2DBA-4996-8FD3-49AB313FCE33}" type="datetimeFigureOut">
              <a:rPr lang="es-CO" smtClean="0"/>
              <a:t>22/04/21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F79B9-4D41-4BD1-B0C9-D207DA9CA16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15535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8C3C8-2DBA-4996-8FD3-49AB313FCE33}" type="datetimeFigureOut">
              <a:rPr lang="es-CO" smtClean="0"/>
              <a:t>22/04/21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F79B9-4D41-4BD1-B0C9-D207DA9CA16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5173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8C3C8-2DBA-4996-8FD3-49AB313FCE33}" type="datetimeFigureOut">
              <a:rPr lang="es-CO" smtClean="0"/>
              <a:t>22/04/21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F79B9-4D41-4BD1-B0C9-D207DA9CA16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36291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8C3C8-2DBA-4996-8FD3-49AB313FCE33}" type="datetimeFigureOut">
              <a:rPr lang="es-CO" smtClean="0"/>
              <a:t>22/04/21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F79B9-4D41-4BD1-B0C9-D207DA9CA16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93648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8C3C8-2DBA-4996-8FD3-49AB313FCE33}" type="datetimeFigureOut">
              <a:rPr lang="es-CO" smtClean="0"/>
              <a:t>22/04/21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F79B9-4D41-4BD1-B0C9-D207DA9CA16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16156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8C3C8-2DBA-4996-8FD3-49AB313FCE33}" type="datetimeFigureOut">
              <a:rPr lang="es-CO" smtClean="0"/>
              <a:t>22/04/21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F79B9-4D41-4BD1-B0C9-D207DA9CA16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35704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8C3C8-2DBA-4996-8FD3-49AB313FCE33}" type="datetimeFigureOut">
              <a:rPr lang="es-CO" smtClean="0"/>
              <a:t>22/04/21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F79B9-4D41-4BD1-B0C9-D207DA9CA16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88530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8C3C8-2DBA-4996-8FD3-49AB313FCE33}" type="datetimeFigureOut">
              <a:rPr lang="es-CO" smtClean="0"/>
              <a:t>22/04/21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F79B9-4D41-4BD1-B0C9-D207DA9CA16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73564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8C3C8-2DBA-4996-8FD3-49AB313FCE33}" type="datetimeFigureOut">
              <a:rPr lang="es-CO" smtClean="0"/>
              <a:t>22/04/21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F79B9-4D41-4BD1-B0C9-D207DA9CA16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0553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8C3C8-2DBA-4996-8FD3-49AB313FCE33}" type="datetimeFigureOut">
              <a:rPr lang="es-CO" smtClean="0"/>
              <a:t>22/04/21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F79B9-4D41-4BD1-B0C9-D207DA9CA16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381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8C3C8-2DBA-4996-8FD3-49AB313FCE33}" type="datetimeFigureOut">
              <a:rPr lang="es-CO" smtClean="0"/>
              <a:t>22/04/21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F79B9-4D41-4BD1-B0C9-D207DA9CA16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58009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code-coder-coding-computer-270404/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reativecommons.org/licenses/by-nc-sa/3.0/" TargetMode="External"/><Relationship Id="rId5" Type="http://schemas.openxmlformats.org/officeDocument/2006/relationships/hyperlink" Target="http://insightextractor.com/2012/10/20/crunch-more-than-1-million-rows-in-excel-2010-with-free-addin-called-power-pivot/" TargetMode="External"/><Relationship Id="rId4" Type="http://schemas.openxmlformats.org/officeDocument/2006/relationships/image" Target="../media/image17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ranslate.google.com/?sl=ru&amp;tl=es&amp;op=translate" TargetMode="External"/><Relationship Id="rId2" Type="http://schemas.openxmlformats.org/officeDocument/2006/relationships/hyperlink" Target="https://translate.google.com/?sl=de&amp;tl=es&amp;op=translat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ranslate.google.com/?sl=haw&amp;tl=es&amp;op=translate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6CMQMKG4sdCP9YHi6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" TargetMode="External"/><Relationship Id="rId2" Type="http://schemas.openxmlformats.org/officeDocument/2006/relationships/hyperlink" Target="https://docs.google.com/spreadsheets/d/1yRKDmVLQ8evMLv1Gv85BpXRKwZOIzeijYc5Var_ZVhI/edit?usp=shar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WmW6SD-EHVY?t=24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F965A8-C378-4100-88E6-91FFE0A4D2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/>
              <a:t>Clase 1: Entendiendo los lenguajes de programación 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698A328-900F-4255-8964-DF5A6717CF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89535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32">
            <a:extLst>
              <a:ext uri="{FF2B5EF4-FFF2-40B4-BE49-F238E27FC236}">
                <a16:creationId xmlns:a16="http://schemas.microsoft.com/office/drawing/2014/main" id="{E41E9E1A-A2BE-0C48-A31A-B11E1E6F479D}"/>
              </a:ext>
            </a:extLst>
          </p:cNvPr>
          <p:cNvSpPr/>
          <p:nvPr/>
        </p:nvSpPr>
        <p:spPr>
          <a:xfrm>
            <a:off x="551584" y="576882"/>
            <a:ext cx="4550255" cy="395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dirty="0"/>
              <a:t>Historia de los lenguajes de programación</a:t>
            </a:r>
          </a:p>
        </p:txBody>
      </p:sp>
      <p:sp>
        <p:nvSpPr>
          <p:cNvPr id="6" name="CuadroTexto 27">
            <a:extLst>
              <a:ext uri="{FF2B5EF4-FFF2-40B4-BE49-F238E27FC236}">
                <a16:creationId xmlns:a16="http://schemas.microsoft.com/office/drawing/2014/main" id="{B9B2249E-7A4C-CC45-9820-276A082FA82F}"/>
              </a:ext>
            </a:extLst>
          </p:cNvPr>
          <p:cNvSpPr txBox="1"/>
          <p:nvPr/>
        </p:nvSpPr>
        <p:spPr>
          <a:xfrm>
            <a:off x="858928" y="1658135"/>
            <a:ext cx="3935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CO" sz="1600" i="1" dirty="0"/>
              <a:t>3. ¿Una máquina puede automatizar labores?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E41C38-2285-9248-B3CF-BC7C4431755B}"/>
              </a:ext>
            </a:extLst>
          </p:cNvPr>
          <p:cNvSpPr txBox="1"/>
          <p:nvPr/>
        </p:nvSpPr>
        <p:spPr>
          <a:xfrm>
            <a:off x="1294357" y="2313498"/>
            <a:ext cx="471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dirty="0"/>
              <a:t>Máquina de turing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DD652EA-2BCE-8145-A163-648D545F7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072" y="1530350"/>
            <a:ext cx="2794000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A3E8CE-737D-EF41-BF5A-D9F83792C8F3}"/>
              </a:ext>
            </a:extLst>
          </p:cNvPr>
          <p:cNvSpPr/>
          <p:nvPr/>
        </p:nvSpPr>
        <p:spPr>
          <a:xfrm>
            <a:off x="435429" y="3672114"/>
            <a:ext cx="858928" cy="899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/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0C22B3-B21D-4F4C-A52D-CF54FBB0DF40}"/>
              </a:ext>
            </a:extLst>
          </p:cNvPr>
          <p:cNvSpPr/>
          <p:nvPr/>
        </p:nvSpPr>
        <p:spPr>
          <a:xfrm>
            <a:off x="1400629" y="3672114"/>
            <a:ext cx="858928" cy="899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/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D21C55-D3D5-5F43-9300-8B749D930AC2}"/>
              </a:ext>
            </a:extLst>
          </p:cNvPr>
          <p:cNvSpPr/>
          <p:nvPr/>
        </p:nvSpPr>
        <p:spPr>
          <a:xfrm>
            <a:off x="2365829" y="3672114"/>
            <a:ext cx="858928" cy="899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/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C3E08D-16E7-EB4D-AAA9-DA7C2DA88DF3}"/>
              </a:ext>
            </a:extLst>
          </p:cNvPr>
          <p:cNvSpPr/>
          <p:nvPr/>
        </p:nvSpPr>
        <p:spPr>
          <a:xfrm>
            <a:off x="3331029" y="3672114"/>
            <a:ext cx="858928" cy="899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/>
              <a:t>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E37E52-F12E-5041-B31B-5B0791177863}"/>
              </a:ext>
            </a:extLst>
          </p:cNvPr>
          <p:cNvSpPr/>
          <p:nvPr/>
        </p:nvSpPr>
        <p:spPr>
          <a:xfrm>
            <a:off x="4296229" y="3672114"/>
            <a:ext cx="858928" cy="899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/>
              <a:t>0</a:t>
            </a: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C041C547-C6B7-464F-A237-37D5E332C6E7}"/>
              </a:ext>
            </a:extLst>
          </p:cNvPr>
          <p:cNvSpPr/>
          <p:nvPr/>
        </p:nvSpPr>
        <p:spPr>
          <a:xfrm rot="10800000">
            <a:off x="698624" y="3283857"/>
            <a:ext cx="320607" cy="29028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3466B1-7A1E-5C4D-BE0A-E97D5E36812D}"/>
              </a:ext>
            </a:extLst>
          </p:cNvPr>
          <p:cNvSpPr/>
          <p:nvPr/>
        </p:nvSpPr>
        <p:spPr>
          <a:xfrm>
            <a:off x="1400629" y="4760686"/>
            <a:ext cx="1705428" cy="188685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ysClr val="windowText" lastClr="000000"/>
                </a:solidFill>
              </a:rPr>
              <a:t>0 1 2</a:t>
            </a:r>
          </a:p>
          <a:p>
            <a:pPr algn="ctr"/>
            <a:r>
              <a:rPr lang="en-CO" dirty="0">
                <a:solidFill>
                  <a:sysClr val="windowText" lastClr="000000"/>
                </a:solidFill>
              </a:rPr>
              <a:t>1 2 1</a:t>
            </a:r>
          </a:p>
        </p:txBody>
      </p:sp>
    </p:spTree>
    <p:extLst>
      <p:ext uri="{BB962C8B-B14F-4D97-AF65-F5344CB8AC3E}">
        <p14:creationId xmlns:p14="http://schemas.microsoft.com/office/powerpoint/2010/main" val="630896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32">
            <a:extLst>
              <a:ext uri="{FF2B5EF4-FFF2-40B4-BE49-F238E27FC236}">
                <a16:creationId xmlns:a16="http://schemas.microsoft.com/office/drawing/2014/main" id="{E41E9E1A-A2BE-0C48-A31A-B11E1E6F479D}"/>
              </a:ext>
            </a:extLst>
          </p:cNvPr>
          <p:cNvSpPr/>
          <p:nvPr/>
        </p:nvSpPr>
        <p:spPr>
          <a:xfrm>
            <a:off x="551584" y="576882"/>
            <a:ext cx="4550255" cy="395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dirty="0"/>
              <a:t>Historia de los lenguajes de programación</a:t>
            </a:r>
          </a:p>
        </p:txBody>
      </p:sp>
      <p:sp>
        <p:nvSpPr>
          <p:cNvPr id="6" name="CuadroTexto 27">
            <a:extLst>
              <a:ext uri="{FF2B5EF4-FFF2-40B4-BE49-F238E27FC236}">
                <a16:creationId xmlns:a16="http://schemas.microsoft.com/office/drawing/2014/main" id="{B9B2249E-7A4C-CC45-9820-276A082FA82F}"/>
              </a:ext>
            </a:extLst>
          </p:cNvPr>
          <p:cNvSpPr txBox="1"/>
          <p:nvPr/>
        </p:nvSpPr>
        <p:spPr>
          <a:xfrm>
            <a:off x="858928" y="1658135"/>
            <a:ext cx="3935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CO" sz="1600" i="1" dirty="0"/>
              <a:t>3. ¿Una máquina puede automatizar labores?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E41C38-2285-9248-B3CF-BC7C4431755B}"/>
              </a:ext>
            </a:extLst>
          </p:cNvPr>
          <p:cNvSpPr txBox="1"/>
          <p:nvPr/>
        </p:nvSpPr>
        <p:spPr>
          <a:xfrm>
            <a:off x="1294357" y="2313498"/>
            <a:ext cx="471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dirty="0"/>
              <a:t>Máquina de turing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DD652EA-2BCE-8145-A163-648D545F7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072" y="1530350"/>
            <a:ext cx="2794000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A3E8CE-737D-EF41-BF5A-D9F83792C8F3}"/>
              </a:ext>
            </a:extLst>
          </p:cNvPr>
          <p:cNvSpPr/>
          <p:nvPr/>
        </p:nvSpPr>
        <p:spPr>
          <a:xfrm>
            <a:off x="435429" y="3672114"/>
            <a:ext cx="858928" cy="899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/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0C22B3-B21D-4F4C-A52D-CF54FBB0DF40}"/>
              </a:ext>
            </a:extLst>
          </p:cNvPr>
          <p:cNvSpPr/>
          <p:nvPr/>
        </p:nvSpPr>
        <p:spPr>
          <a:xfrm>
            <a:off x="1400629" y="3672114"/>
            <a:ext cx="858928" cy="899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/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D21C55-D3D5-5F43-9300-8B749D930AC2}"/>
              </a:ext>
            </a:extLst>
          </p:cNvPr>
          <p:cNvSpPr/>
          <p:nvPr/>
        </p:nvSpPr>
        <p:spPr>
          <a:xfrm>
            <a:off x="2365829" y="3672114"/>
            <a:ext cx="858928" cy="899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/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C3E08D-16E7-EB4D-AAA9-DA7C2DA88DF3}"/>
              </a:ext>
            </a:extLst>
          </p:cNvPr>
          <p:cNvSpPr/>
          <p:nvPr/>
        </p:nvSpPr>
        <p:spPr>
          <a:xfrm>
            <a:off x="3331029" y="3672114"/>
            <a:ext cx="858928" cy="899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/>
              <a:t>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E37E52-F12E-5041-B31B-5B0791177863}"/>
              </a:ext>
            </a:extLst>
          </p:cNvPr>
          <p:cNvSpPr/>
          <p:nvPr/>
        </p:nvSpPr>
        <p:spPr>
          <a:xfrm>
            <a:off x="4296229" y="3672114"/>
            <a:ext cx="858928" cy="899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/>
              <a:t>0</a:t>
            </a: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C041C547-C6B7-464F-A237-37D5E332C6E7}"/>
              </a:ext>
            </a:extLst>
          </p:cNvPr>
          <p:cNvSpPr/>
          <p:nvPr/>
        </p:nvSpPr>
        <p:spPr>
          <a:xfrm rot="10800000">
            <a:off x="698624" y="3283857"/>
            <a:ext cx="320607" cy="29028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3466B1-7A1E-5C4D-BE0A-E97D5E36812D}"/>
              </a:ext>
            </a:extLst>
          </p:cNvPr>
          <p:cNvSpPr/>
          <p:nvPr/>
        </p:nvSpPr>
        <p:spPr>
          <a:xfrm>
            <a:off x="1400629" y="4760686"/>
            <a:ext cx="1705428" cy="188685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ysClr val="windowText" lastClr="000000"/>
                </a:solidFill>
              </a:rPr>
              <a:t>0 1 2</a:t>
            </a:r>
          </a:p>
          <a:p>
            <a:pPr algn="ctr"/>
            <a:r>
              <a:rPr lang="en-CO" dirty="0">
                <a:solidFill>
                  <a:sysClr val="windowText" lastClr="000000"/>
                </a:solidFill>
              </a:rPr>
              <a:t>1 2 1</a:t>
            </a:r>
          </a:p>
        </p:txBody>
      </p:sp>
      <p:sp>
        <p:nvSpPr>
          <p:cNvPr id="15" name="Oval Callout 14">
            <a:extLst>
              <a:ext uri="{FF2B5EF4-FFF2-40B4-BE49-F238E27FC236}">
                <a16:creationId xmlns:a16="http://schemas.microsoft.com/office/drawing/2014/main" id="{881D235F-4450-9144-BDEE-EB00A69D5AA8}"/>
              </a:ext>
            </a:extLst>
          </p:cNvPr>
          <p:cNvSpPr/>
          <p:nvPr/>
        </p:nvSpPr>
        <p:spPr>
          <a:xfrm>
            <a:off x="965906" y="3480784"/>
            <a:ext cx="4517701" cy="1655536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/>
              <a:t>Si te encuentras un 0, múevete a la derecha y luego revisa la tarjeta 2</a:t>
            </a:r>
          </a:p>
        </p:txBody>
      </p:sp>
    </p:spTree>
    <p:extLst>
      <p:ext uri="{BB962C8B-B14F-4D97-AF65-F5344CB8AC3E}">
        <p14:creationId xmlns:p14="http://schemas.microsoft.com/office/powerpoint/2010/main" val="4231689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32">
            <a:extLst>
              <a:ext uri="{FF2B5EF4-FFF2-40B4-BE49-F238E27FC236}">
                <a16:creationId xmlns:a16="http://schemas.microsoft.com/office/drawing/2014/main" id="{E41E9E1A-A2BE-0C48-A31A-B11E1E6F479D}"/>
              </a:ext>
            </a:extLst>
          </p:cNvPr>
          <p:cNvSpPr/>
          <p:nvPr/>
        </p:nvSpPr>
        <p:spPr>
          <a:xfrm>
            <a:off x="551584" y="576882"/>
            <a:ext cx="4550255" cy="395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dirty="0"/>
              <a:t>Historia de los lenguajes de programación</a:t>
            </a:r>
          </a:p>
        </p:txBody>
      </p:sp>
      <p:sp>
        <p:nvSpPr>
          <p:cNvPr id="6" name="CuadroTexto 27">
            <a:extLst>
              <a:ext uri="{FF2B5EF4-FFF2-40B4-BE49-F238E27FC236}">
                <a16:creationId xmlns:a16="http://schemas.microsoft.com/office/drawing/2014/main" id="{B9B2249E-7A4C-CC45-9820-276A082FA82F}"/>
              </a:ext>
            </a:extLst>
          </p:cNvPr>
          <p:cNvSpPr txBox="1"/>
          <p:nvPr/>
        </p:nvSpPr>
        <p:spPr>
          <a:xfrm>
            <a:off x="858928" y="1658135"/>
            <a:ext cx="3935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CO" sz="1600" i="1" dirty="0"/>
              <a:t>3. ¿Una máquina puede automatizar labores?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E41C38-2285-9248-B3CF-BC7C4431755B}"/>
              </a:ext>
            </a:extLst>
          </p:cNvPr>
          <p:cNvSpPr txBox="1"/>
          <p:nvPr/>
        </p:nvSpPr>
        <p:spPr>
          <a:xfrm>
            <a:off x="1294357" y="2313498"/>
            <a:ext cx="471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dirty="0"/>
              <a:t>Máquina de turing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DD652EA-2BCE-8145-A163-648D545F7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072" y="1530350"/>
            <a:ext cx="2794000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A3E8CE-737D-EF41-BF5A-D9F83792C8F3}"/>
              </a:ext>
            </a:extLst>
          </p:cNvPr>
          <p:cNvSpPr/>
          <p:nvPr/>
        </p:nvSpPr>
        <p:spPr>
          <a:xfrm>
            <a:off x="435429" y="3672114"/>
            <a:ext cx="858928" cy="899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/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0C22B3-B21D-4F4C-A52D-CF54FBB0DF40}"/>
              </a:ext>
            </a:extLst>
          </p:cNvPr>
          <p:cNvSpPr/>
          <p:nvPr/>
        </p:nvSpPr>
        <p:spPr>
          <a:xfrm>
            <a:off x="1400629" y="3672114"/>
            <a:ext cx="858928" cy="899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/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D21C55-D3D5-5F43-9300-8B749D930AC2}"/>
              </a:ext>
            </a:extLst>
          </p:cNvPr>
          <p:cNvSpPr/>
          <p:nvPr/>
        </p:nvSpPr>
        <p:spPr>
          <a:xfrm>
            <a:off x="2365829" y="3672114"/>
            <a:ext cx="858928" cy="899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/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C3E08D-16E7-EB4D-AAA9-DA7C2DA88DF3}"/>
              </a:ext>
            </a:extLst>
          </p:cNvPr>
          <p:cNvSpPr/>
          <p:nvPr/>
        </p:nvSpPr>
        <p:spPr>
          <a:xfrm>
            <a:off x="3331029" y="3672114"/>
            <a:ext cx="858928" cy="899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/>
              <a:t>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E37E52-F12E-5041-B31B-5B0791177863}"/>
              </a:ext>
            </a:extLst>
          </p:cNvPr>
          <p:cNvSpPr/>
          <p:nvPr/>
        </p:nvSpPr>
        <p:spPr>
          <a:xfrm>
            <a:off x="4296229" y="3672114"/>
            <a:ext cx="858928" cy="899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/>
              <a:t>0</a:t>
            </a: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C041C547-C6B7-464F-A237-37D5E332C6E7}"/>
              </a:ext>
            </a:extLst>
          </p:cNvPr>
          <p:cNvSpPr/>
          <p:nvPr/>
        </p:nvSpPr>
        <p:spPr>
          <a:xfrm rot="10800000">
            <a:off x="698624" y="3283857"/>
            <a:ext cx="320607" cy="29028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3466B1-7A1E-5C4D-BE0A-E97D5E36812D}"/>
              </a:ext>
            </a:extLst>
          </p:cNvPr>
          <p:cNvSpPr/>
          <p:nvPr/>
        </p:nvSpPr>
        <p:spPr>
          <a:xfrm>
            <a:off x="1400629" y="4760686"/>
            <a:ext cx="1705428" cy="188685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ysClr val="windowText" lastClr="000000"/>
                </a:solidFill>
              </a:rPr>
              <a:t>0 1 2</a:t>
            </a:r>
          </a:p>
          <a:p>
            <a:pPr algn="ctr"/>
            <a:r>
              <a:rPr lang="en-CO" dirty="0">
                <a:solidFill>
                  <a:sysClr val="windowText" lastClr="000000"/>
                </a:solidFill>
              </a:rPr>
              <a:t>1 2 1</a:t>
            </a:r>
          </a:p>
        </p:txBody>
      </p:sp>
    </p:spTree>
    <p:extLst>
      <p:ext uri="{BB962C8B-B14F-4D97-AF65-F5344CB8AC3E}">
        <p14:creationId xmlns:p14="http://schemas.microsoft.com/office/powerpoint/2010/main" val="656075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32">
            <a:extLst>
              <a:ext uri="{FF2B5EF4-FFF2-40B4-BE49-F238E27FC236}">
                <a16:creationId xmlns:a16="http://schemas.microsoft.com/office/drawing/2014/main" id="{E41E9E1A-A2BE-0C48-A31A-B11E1E6F479D}"/>
              </a:ext>
            </a:extLst>
          </p:cNvPr>
          <p:cNvSpPr/>
          <p:nvPr/>
        </p:nvSpPr>
        <p:spPr>
          <a:xfrm>
            <a:off x="551584" y="576882"/>
            <a:ext cx="4550255" cy="395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dirty="0"/>
              <a:t>Historia de los lenguajes de programación</a:t>
            </a:r>
          </a:p>
        </p:txBody>
      </p:sp>
      <p:sp>
        <p:nvSpPr>
          <p:cNvPr id="6" name="CuadroTexto 27">
            <a:extLst>
              <a:ext uri="{FF2B5EF4-FFF2-40B4-BE49-F238E27FC236}">
                <a16:creationId xmlns:a16="http://schemas.microsoft.com/office/drawing/2014/main" id="{B9B2249E-7A4C-CC45-9820-276A082FA82F}"/>
              </a:ext>
            </a:extLst>
          </p:cNvPr>
          <p:cNvSpPr txBox="1"/>
          <p:nvPr/>
        </p:nvSpPr>
        <p:spPr>
          <a:xfrm>
            <a:off x="858928" y="1658135"/>
            <a:ext cx="3935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CO" sz="1600" i="1" dirty="0"/>
              <a:t>3. ¿Una máquina puede automatizar labores?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E41C38-2285-9248-B3CF-BC7C4431755B}"/>
              </a:ext>
            </a:extLst>
          </p:cNvPr>
          <p:cNvSpPr txBox="1"/>
          <p:nvPr/>
        </p:nvSpPr>
        <p:spPr>
          <a:xfrm>
            <a:off x="1294357" y="2313498"/>
            <a:ext cx="471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dirty="0"/>
              <a:t>Máquina de turing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DD652EA-2BCE-8145-A163-648D545F7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072" y="1530350"/>
            <a:ext cx="2794000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riangle 8">
            <a:extLst>
              <a:ext uri="{FF2B5EF4-FFF2-40B4-BE49-F238E27FC236}">
                <a16:creationId xmlns:a16="http://schemas.microsoft.com/office/drawing/2014/main" id="{C041C547-C6B7-464F-A237-37D5E332C6E7}"/>
              </a:ext>
            </a:extLst>
          </p:cNvPr>
          <p:cNvSpPr/>
          <p:nvPr/>
        </p:nvSpPr>
        <p:spPr>
          <a:xfrm rot="10800000">
            <a:off x="1669789" y="3283857"/>
            <a:ext cx="320607" cy="29028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BBF2A9-BE4E-F448-9E2D-E6BAF6C32EC5}"/>
              </a:ext>
            </a:extLst>
          </p:cNvPr>
          <p:cNvSpPr/>
          <p:nvPr/>
        </p:nvSpPr>
        <p:spPr>
          <a:xfrm>
            <a:off x="1400629" y="4760686"/>
            <a:ext cx="1705428" cy="188685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ysClr val="windowText" lastClr="000000"/>
                </a:solidFill>
              </a:rPr>
              <a:t>0 1 2</a:t>
            </a:r>
          </a:p>
          <a:p>
            <a:pPr algn="ctr"/>
            <a:r>
              <a:rPr lang="en-CO" dirty="0">
                <a:solidFill>
                  <a:sysClr val="windowText" lastClr="000000"/>
                </a:solidFill>
              </a:rPr>
              <a:t>1 2 1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12F728-C59A-404B-B6A7-9D48F25C5ECB}"/>
              </a:ext>
            </a:extLst>
          </p:cNvPr>
          <p:cNvSpPr/>
          <p:nvPr/>
        </p:nvSpPr>
        <p:spPr>
          <a:xfrm>
            <a:off x="435429" y="3672114"/>
            <a:ext cx="858928" cy="899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/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FDAB77-BE93-0845-81C8-50063A3004A8}"/>
              </a:ext>
            </a:extLst>
          </p:cNvPr>
          <p:cNvSpPr/>
          <p:nvPr/>
        </p:nvSpPr>
        <p:spPr>
          <a:xfrm>
            <a:off x="1400629" y="3672114"/>
            <a:ext cx="858928" cy="899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F28B5E-471E-F946-AE06-B83F04B48932}"/>
              </a:ext>
            </a:extLst>
          </p:cNvPr>
          <p:cNvSpPr/>
          <p:nvPr/>
        </p:nvSpPr>
        <p:spPr>
          <a:xfrm>
            <a:off x="2365829" y="3672114"/>
            <a:ext cx="858928" cy="899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/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8372DD-75AA-3E4F-A642-598E49560693}"/>
              </a:ext>
            </a:extLst>
          </p:cNvPr>
          <p:cNvSpPr/>
          <p:nvPr/>
        </p:nvSpPr>
        <p:spPr>
          <a:xfrm>
            <a:off x="3331029" y="3672114"/>
            <a:ext cx="858928" cy="899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/>
              <a:t>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29F6087-FD89-1141-8D0D-B73D71DF94D8}"/>
              </a:ext>
            </a:extLst>
          </p:cNvPr>
          <p:cNvSpPr/>
          <p:nvPr/>
        </p:nvSpPr>
        <p:spPr>
          <a:xfrm>
            <a:off x="4296229" y="3672114"/>
            <a:ext cx="858928" cy="899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690446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32">
            <a:extLst>
              <a:ext uri="{FF2B5EF4-FFF2-40B4-BE49-F238E27FC236}">
                <a16:creationId xmlns:a16="http://schemas.microsoft.com/office/drawing/2014/main" id="{E41E9E1A-A2BE-0C48-A31A-B11E1E6F479D}"/>
              </a:ext>
            </a:extLst>
          </p:cNvPr>
          <p:cNvSpPr/>
          <p:nvPr/>
        </p:nvSpPr>
        <p:spPr>
          <a:xfrm>
            <a:off x="551584" y="576882"/>
            <a:ext cx="4550255" cy="395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dirty="0"/>
              <a:t>Historia de los lenguajes de programación</a:t>
            </a:r>
          </a:p>
        </p:txBody>
      </p:sp>
      <p:sp>
        <p:nvSpPr>
          <p:cNvPr id="6" name="CuadroTexto 27">
            <a:extLst>
              <a:ext uri="{FF2B5EF4-FFF2-40B4-BE49-F238E27FC236}">
                <a16:creationId xmlns:a16="http://schemas.microsoft.com/office/drawing/2014/main" id="{B9B2249E-7A4C-CC45-9820-276A082FA82F}"/>
              </a:ext>
            </a:extLst>
          </p:cNvPr>
          <p:cNvSpPr txBox="1"/>
          <p:nvPr/>
        </p:nvSpPr>
        <p:spPr>
          <a:xfrm>
            <a:off x="858928" y="1658135"/>
            <a:ext cx="3935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CO" sz="1600" i="1" dirty="0"/>
              <a:t>3. ¿Una máquina puede automatizar labores?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E41C38-2285-9248-B3CF-BC7C4431755B}"/>
              </a:ext>
            </a:extLst>
          </p:cNvPr>
          <p:cNvSpPr txBox="1"/>
          <p:nvPr/>
        </p:nvSpPr>
        <p:spPr>
          <a:xfrm>
            <a:off x="1294357" y="2313498"/>
            <a:ext cx="471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dirty="0"/>
              <a:t>Máquina de turing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DD652EA-2BCE-8145-A163-648D545F7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072" y="1530350"/>
            <a:ext cx="2794000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riangle 8">
            <a:extLst>
              <a:ext uri="{FF2B5EF4-FFF2-40B4-BE49-F238E27FC236}">
                <a16:creationId xmlns:a16="http://schemas.microsoft.com/office/drawing/2014/main" id="{C041C547-C6B7-464F-A237-37D5E332C6E7}"/>
              </a:ext>
            </a:extLst>
          </p:cNvPr>
          <p:cNvSpPr/>
          <p:nvPr/>
        </p:nvSpPr>
        <p:spPr>
          <a:xfrm rot="10800000">
            <a:off x="698624" y="3283857"/>
            <a:ext cx="320607" cy="29028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87E64A-AE9E-924A-80CE-C46539C7F0DA}"/>
              </a:ext>
            </a:extLst>
          </p:cNvPr>
          <p:cNvSpPr/>
          <p:nvPr/>
        </p:nvSpPr>
        <p:spPr>
          <a:xfrm>
            <a:off x="1400629" y="4760686"/>
            <a:ext cx="1705428" cy="188685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ysClr val="windowText" lastClr="000000"/>
                </a:solidFill>
              </a:rPr>
              <a:t>0 1 2</a:t>
            </a:r>
          </a:p>
          <a:p>
            <a:pPr algn="ctr"/>
            <a:r>
              <a:rPr lang="en-CO" dirty="0">
                <a:solidFill>
                  <a:sysClr val="windowText" lastClr="000000"/>
                </a:solidFill>
              </a:rPr>
              <a:t>1 2 1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D437AD-EE67-2E4B-924B-F64278E77444}"/>
              </a:ext>
            </a:extLst>
          </p:cNvPr>
          <p:cNvSpPr/>
          <p:nvPr/>
        </p:nvSpPr>
        <p:spPr>
          <a:xfrm>
            <a:off x="435429" y="3672114"/>
            <a:ext cx="858928" cy="899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/>
              <a:t>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B5F95C-CF60-2149-A098-56CDDEF5CCCB}"/>
              </a:ext>
            </a:extLst>
          </p:cNvPr>
          <p:cNvSpPr/>
          <p:nvPr/>
        </p:nvSpPr>
        <p:spPr>
          <a:xfrm>
            <a:off x="1400629" y="3672114"/>
            <a:ext cx="858928" cy="899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7B98BE-82EC-0F41-8DB7-F395E73BE41A}"/>
              </a:ext>
            </a:extLst>
          </p:cNvPr>
          <p:cNvSpPr/>
          <p:nvPr/>
        </p:nvSpPr>
        <p:spPr>
          <a:xfrm>
            <a:off x="2365829" y="3672114"/>
            <a:ext cx="858928" cy="899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/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B0A687-7D8D-5749-958C-D97C4803C822}"/>
              </a:ext>
            </a:extLst>
          </p:cNvPr>
          <p:cNvSpPr/>
          <p:nvPr/>
        </p:nvSpPr>
        <p:spPr>
          <a:xfrm>
            <a:off x="3331029" y="3672114"/>
            <a:ext cx="858928" cy="899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D73CC8-4BA3-7742-AD07-BF07F932DB6E}"/>
              </a:ext>
            </a:extLst>
          </p:cNvPr>
          <p:cNvSpPr/>
          <p:nvPr/>
        </p:nvSpPr>
        <p:spPr>
          <a:xfrm>
            <a:off x="4296229" y="3672114"/>
            <a:ext cx="858928" cy="899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852516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135A-F223-8A4C-B860-C5B87374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O" dirty="0"/>
              <a:t>Pero cada empresa codificaba sus programas distinto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2C28E-46D0-B740-AF98-FB8801FC9C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E1CF77-2E8B-554B-80DD-94025630C89C}"/>
              </a:ext>
            </a:extLst>
          </p:cNvPr>
          <p:cNvSpPr/>
          <p:nvPr/>
        </p:nvSpPr>
        <p:spPr>
          <a:xfrm>
            <a:off x="3091543" y="464457"/>
            <a:ext cx="4833257" cy="15094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/>
              <a:t>¡Por ejemplo en un compu, 1 era moverse a la izquierda, y 0 era moverse a la derecha… pero al reves en otros!</a:t>
            </a:r>
          </a:p>
        </p:txBody>
      </p:sp>
    </p:spTree>
    <p:extLst>
      <p:ext uri="{BB962C8B-B14F-4D97-AF65-F5344CB8AC3E}">
        <p14:creationId xmlns:p14="http://schemas.microsoft.com/office/powerpoint/2010/main" val="42191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EA40-61A1-074F-89E3-90225941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Había operaciones que eran útiles en problemas distintos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E59A15-5FBD-A94E-849F-1058FEAAC8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416519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64DB9-AC99-CF49-BCA7-18F8FD6C8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Código 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0E69A-B4D9-1341-8B27-E410F3857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¡Podemos reutilizar código y luego ensamblar programas!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8343E4-F0C2-AD43-80C4-8385A22E52D1}"/>
              </a:ext>
            </a:extLst>
          </p:cNvPr>
          <p:cNvSpPr/>
          <p:nvPr/>
        </p:nvSpPr>
        <p:spPr>
          <a:xfrm>
            <a:off x="1589314" y="3087914"/>
            <a:ext cx="1705428" cy="6821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ysClr val="windowText" lastClr="000000"/>
                </a:solidFill>
              </a:rPr>
              <a:t>0 1 2</a:t>
            </a:r>
          </a:p>
          <a:p>
            <a:pPr algn="ctr"/>
            <a:r>
              <a:rPr lang="en-CO" dirty="0">
                <a:solidFill>
                  <a:sysClr val="windowText" lastClr="000000"/>
                </a:solidFill>
              </a:rPr>
              <a:t>1 2 1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F1703-CBDE-2941-B825-691BCEDE7BE3}"/>
              </a:ext>
            </a:extLst>
          </p:cNvPr>
          <p:cNvSpPr/>
          <p:nvPr/>
        </p:nvSpPr>
        <p:spPr>
          <a:xfrm>
            <a:off x="1589314" y="4001294"/>
            <a:ext cx="1705428" cy="6821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ysClr val="windowText" lastClr="000000"/>
                </a:solidFill>
              </a:rPr>
              <a:t>0 1 0</a:t>
            </a:r>
          </a:p>
          <a:p>
            <a:pPr algn="ctr"/>
            <a:r>
              <a:rPr lang="en-CO" dirty="0">
                <a:solidFill>
                  <a:sysClr val="windowText" lastClr="000000"/>
                </a:solidFill>
              </a:rPr>
              <a:t>1 1 0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06F2DD-8A80-0247-BC42-98DEC30EBF08}"/>
              </a:ext>
            </a:extLst>
          </p:cNvPr>
          <p:cNvSpPr/>
          <p:nvPr/>
        </p:nvSpPr>
        <p:spPr>
          <a:xfrm>
            <a:off x="1589314" y="4914674"/>
            <a:ext cx="1705428" cy="6821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ysClr val="windowText" lastClr="000000"/>
                </a:solidFill>
              </a:rPr>
              <a:t>0 1 2</a:t>
            </a:r>
          </a:p>
          <a:p>
            <a:pPr algn="ctr"/>
            <a:r>
              <a:rPr lang="en-CO" dirty="0">
                <a:solidFill>
                  <a:sysClr val="windowText" lastClr="000000"/>
                </a:solidFill>
              </a:rPr>
              <a:t>1 2 1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D6FD21-A67A-BE4B-84F9-A084F0D06D0B}"/>
              </a:ext>
            </a:extLst>
          </p:cNvPr>
          <p:cNvSpPr/>
          <p:nvPr/>
        </p:nvSpPr>
        <p:spPr>
          <a:xfrm>
            <a:off x="3682093" y="3587637"/>
            <a:ext cx="4833257" cy="15094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/>
              <a:t>Ya no era necesario escribir desde ceros cada programa.</a:t>
            </a:r>
          </a:p>
        </p:txBody>
      </p:sp>
    </p:spTree>
    <p:extLst>
      <p:ext uri="{BB962C8B-B14F-4D97-AF65-F5344CB8AC3E}">
        <p14:creationId xmlns:p14="http://schemas.microsoft.com/office/powerpoint/2010/main" val="161604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90C5F-01E3-F646-8398-78360B4CD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La gran trancisión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A0BE59-4859-D843-BB66-497A7926A74E}"/>
              </a:ext>
            </a:extLst>
          </p:cNvPr>
          <p:cNvSpPr/>
          <p:nvPr/>
        </p:nvSpPr>
        <p:spPr>
          <a:xfrm>
            <a:off x="435429" y="3672114"/>
            <a:ext cx="858928" cy="899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/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A93231-1228-4E43-9B57-BCD51B7B41BD}"/>
              </a:ext>
            </a:extLst>
          </p:cNvPr>
          <p:cNvSpPr/>
          <p:nvPr/>
        </p:nvSpPr>
        <p:spPr>
          <a:xfrm>
            <a:off x="1400629" y="3672114"/>
            <a:ext cx="858928" cy="899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/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0AAF71-79CC-E04A-A47B-90A4F717C134}"/>
              </a:ext>
            </a:extLst>
          </p:cNvPr>
          <p:cNvSpPr/>
          <p:nvPr/>
        </p:nvSpPr>
        <p:spPr>
          <a:xfrm>
            <a:off x="2365829" y="3672114"/>
            <a:ext cx="858928" cy="899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2898CA-9AA1-404C-A0F1-38DAABFE51D5}"/>
              </a:ext>
            </a:extLst>
          </p:cNvPr>
          <p:cNvSpPr/>
          <p:nvPr/>
        </p:nvSpPr>
        <p:spPr>
          <a:xfrm>
            <a:off x="3331029" y="3672114"/>
            <a:ext cx="858928" cy="899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/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2856A3-4196-2F4F-9A51-E4E558F3F761}"/>
              </a:ext>
            </a:extLst>
          </p:cNvPr>
          <p:cNvSpPr/>
          <p:nvPr/>
        </p:nvSpPr>
        <p:spPr>
          <a:xfrm>
            <a:off x="4296229" y="3672114"/>
            <a:ext cx="858928" cy="899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614DB5-D3CE-0F48-8894-5E7EE52D2E03}"/>
              </a:ext>
            </a:extLst>
          </p:cNvPr>
          <p:cNvSpPr txBox="1"/>
          <p:nvPr/>
        </p:nvSpPr>
        <p:spPr>
          <a:xfrm>
            <a:off x="953885" y="1647147"/>
            <a:ext cx="1768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/>
              <a:t>El espacio número 32 en la memoria</a:t>
            </a:r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4A83FC1F-610D-8D44-9019-3C08F0FF0C9E}"/>
              </a:ext>
            </a:extLst>
          </p:cNvPr>
          <p:cNvSpPr/>
          <p:nvPr/>
        </p:nvSpPr>
        <p:spPr>
          <a:xfrm rot="10800000">
            <a:off x="1587776" y="2598057"/>
            <a:ext cx="484632" cy="9784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7B7E33-10F4-2F43-A21C-0F550496D5B8}"/>
              </a:ext>
            </a:extLst>
          </p:cNvPr>
          <p:cNvSpPr txBox="1"/>
          <p:nvPr/>
        </p:nvSpPr>
        <p:spPr>
          <a:xfrm>
            <a:off x="1830092" y="5096226"/>
            <a:ext cx="1812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/>
              <a:t>La variable A (con el nombre A)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8366D976-5B9E-454A-B7EE-692684E148F4}"/>
              </a:ext>
            </a:extLst>
          </p:cNvPr>
          <p:cNvSpPr/>
          <p:nvPr/>
        </p:nvSpPr>
        <p:spPr>
          <a:xfrm rot="5400000">
            <a:off x="2727402" y="2579674"/>
            <a:ext cx="186581" cy="46689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408734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D0D9F-E776-F242-83B2-EE19AF28C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Tipos de lenguajes de programación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A6D863-A4DF-B244-90C8-DA0631E42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140415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0F24C-F6A9-E841-B991-3064FCA04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Una pequeña conversación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0689A-081E-2D4E-B2BA-D241EDE52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¿Ha programado anteriormente?</a:t>
            </a:r>
          </a:p>
          <a:p>
            <a:r>
              <a:rPr lang="en-CO" dirty="0"/>
              <a:t>¿En qué lenguajes ha programado?</a:t>
            </a:r>
          </a:p>
          <a:p>
            <a:r>
              <a:rPr lang="en-CO" dirty="0"/>
              <a:t>¿Qué profesion tiene? ¿En qué sector trabajan / estudia?</a:t>
            </a:r>
          </a:p>
          <a:p>
            <a:r>
              <a:rPr lang="en-CO" dirty="0"/>
              <a:t>¿Por qué quiere aprender?</a:t>
            </a:r>
          </a:p>
          <a:p>
            <a:r>
              <a:rPr lang="en-CO" dirty="0"/>
              <a:t>¿Por qué no ha aprendido antes?</a:t>
            </a:r>
          </a:p>
          <a:p>
            <a:r>
              <a:rPr lang="en-CO" dirty="0"/>
              <a:t>¿Qué espera del curso? ¿Para qué cree que le puede servir?</a:t>
            </a:r>
          </a:p>
          <a:p>
            <a:endParaRPr lang="en-CO" dirty="0"/>
          </a:p>
        </p:txBody>
      </p:sp>
    </p:spTree>
    <p:extLst>
      <p:ext uri="{BB962C8B-B14F-4D97-AF65-F5344CB8AC3E}">
        <p14:creationId xmlns:p14="http://schemas.microsoft.com/office/powerpoint/2010/main" val="19800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8B45D-49C4-CF44-AB42-B4562EE2A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Si nos fijamos en los tipos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1A202-03D5-274B-949B-8412EA26D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CO" dirty="0"/>
              <a:t>Muchas diferencias entre lenguajes no se notan a simple vista: ocurren detrás del telón.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D2BFF2-01B0-7546-A16E-8926C89B8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986549"/>
            <a:ext cx="8128000" cy="2692400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982536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22054-4027-CA4F-89BC-C7760BECB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O" dirty="0"/>
              <a:t>Un lenguaje nos permite decirle a un computador qué hacer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A816AC-5B18-8742-AD53-FCC8687860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554512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8E77E-FFD8-924F-B664-FE636F41B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Entonces aquí veremos que hay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A8D81-0348-BD40-B555-FE4D15538C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O" dirty="0"/>
              <a:t>Diferentes formas de pedirle algo a un computador</a:t>
            </a:r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07DC3514-A688-0E42-95DA-E1323E6079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4638" r="6367"/>
          <a:stretch/>
        </p:blipFill>
        <p:spPr>
          <a:xfrm>
            <a:off x="627459" y="2505075"/>
            <a:ext cx="3870723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241B83-D885-2B4D-8AFB-A20063D90A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O" dirty="0"/>
              <a:t>Diferentes formas en las que el computador reacciona</a:t>
            </a:r>
          </a:p>
        </p:txBody>
      </p:sp>
      <p:pic>
        <p:nvPicPr>
          <p:cNvPr id="10" name="Content Placeholder 9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6E4B680D-11FA-D745-AA2A-C605137685E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629150" y="2941436"/>
            <a:ext cx="3887788" cy="2811865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D22C6A-AFAB-CB4F-B767-E3689F91D932}"/>
              </a:ext>
            </a:extLst>
          </p:cNvPr>
          <p:cNvSpPr txBox="1"/>
          <p:nvPr/>
        </p:nvSpPr>
        <p:spPr>
          <a:xfrm>
            <a:off x="4629150" y="5753301"/>
            <a:ext cx="38877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900">
                <a:hlinkClick r:id="rId5" tooltip="http://insightextractor.com/2012/10/20/crunch-more-than-1-million-rows-in-excel-2010-with-free-addin-called-power-pivot/"/>
              </a:rPr>
              <a:t>This Photo</a:t>
            </a:r>
            <a:r>
              <a:rPr lang="en-CO" sz="900"/>
              <a:t> by Unknown Author is licensed under </a:t>
            </a:r>
            <a:r>
              <a:rPr lang="en-CO" sz="900">
                <a:hlinkClick r:id="rId6" tooltip="https://creativecommons.org/licenses/by-nc-sa/3.0/"/>
              </a:rPr>
              <a:t>CC BY-SA-NC</a:t>
            </a:r>
            <a:endParaRPr lang="en-CO" sz="900"/>
          </a:p>
        </p:txBody>
      </p:sp>
    </p:spTree>
    <p:extLst>
      <p:ext uri="{BB962C8B-B14F-4D97-AF65-F5344CB8AC3E}">
        <p14:creationId xmlns:p14="http://schemas.microsoft.com/office/powerpoint/2010/main" val="339162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ym Using Vr At Home During The Pandemic Vector Art &amp; Graphics |  freevector.com">
            <a:extLst>
              <a:ext uri="{FF2B5EF4-FFF2-40B4-BE49-F238E27FC236}">
                <a16:creationId xmlns:a16="http://schemas.microsoft.com/office/drawing/2014/main" id="{A16CFCC4-3170-2B4C-93CF-5B542074C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886" y="-457200"/>
            <a:ext cx="9172886" cy="755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534638-62C2-BA41-B054-76E5110B6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14181"/>
            <a:ext cx="7886700" cy="1325563"/>
          </a:xfrm>
        </p:spPr>
        <p:txBody>
          <a:bodyPr>
            <a:normAutofit/>
          </a:bodyPr>
          <a:lstStyle/>
          <a:p>
            <a:r>
              <a:rPr lang="en-CO" sz="3600" dirty="0">
                <a:solidFill>
                  <a:schemeClr val="bg1"/>
                </a:solidFill>
              </a:rPr>
              <a:t>5 diferencias – 5 actividades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70E22-CF78-4B45-8163-14E27E40A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9142" y="1689436"/>
            <a:ext cx="2823744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CO" dirty="0">
                <a:solidFill>
                  <a:schemeClr val="bg1"/>
                </a:solidFill>
              </a:rPr>
              <a:t>Experiencia:</a:t>
            </a:r>
          </a:p>
          <a:p>
            <a:pPr marL="971550" lvl="1" indent="-514350">
              <a:buAutoNum type="arabicPeriod"/>
            </a:pPr>
            <a:r>
              <a:rPr lang="en-CO" dirty="0">
                <a:solidFill>
                  <a:schemeClr val="bg1"/>
                </a:solidFill>
              </a:rPr>
              <a:t>Característica de los lenguajes</a:t>
            </a:r>
          </a:p>
          <a:p>
            <a:pPr marL="514350" indent="-514350">
              <a:buAutoNum type="arabicPeriod"/>
            </a:pPr>
            <a:r>
              <a:rPr lang="en-CO" dirty="0">
                <a:solidFill>
                  <a:schemeClr val="bg1"/>
                </a:solidFill>
              </a:rPr>
              <a:t>Adivinar cuál es la característica</a:t>
            </a:r>
          </a:p>
          <a:p>
            <a:pPr marL="514350" indent="-514350">
              <a:buAutoNum type="arabicPeriod"/>
            </a:pPr>
            <a:r>
              <a:rPr lang="en-CO" dirty="0">
                <a:solidFill>
                  <a:schemeClr val="bg1"/>
                </a:solidFill>
              </a:rPr>
              <a:t>Conocer su nombre técnico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6D8211-980B-CE49-B3C9-C08D195923A7}"/>
              </a:ext>
            </a:extLst>
          </p:cNvPr>
          <p:cNvSpPr txBox="1"/>
          <p:nvPr/>
        </p:nvSpPr>
        <p:spPr>
          <a:xfrm>
            <a:off x="11090787" y="11798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O" dirty="0"/>
          </a:p>
        </p:txBody>
      </p:sp>
    </p:spTree>
    <p:extLst>
      <p:ext uri="{BB962C8B-B14F-4D97-AF65-F5344CB8AC3E}">
        <p14:creationId xmlns:p14="http://schemas.microsoft.com/office/powerpoint/2010/main" val="367026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BA93C-B9BB-D64A-97E9-64266FD86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Diferencia 1 entre lenguajes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8C19827-F866-D645-B8B4-AF4FBE8EF4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136387"/>
              </p:ext>
            </p:extLst>
          </p:nvPr>
        </p:nvGraphicFramePr>
        <p:xfrm>
          <a:off x="383458" y="1885589"/>
          <a:ext cx="837708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8542">
                  <a:extLst>
                    <a:ext uri="{9D8B030D-6E8A-4147-A177-3AD203B41FA5}">
                      <a16:colId xmlns:a16="http://schemas.microsoft.com/office/drawing/2014/main" val="1219736463"/>
                    </a:ext>
                  </a:extLst>
                </a:gridCol>
                <a:gridCol w="4188542">
                  <a:extLst>
                    <a:ext uri="{9D8B030D-6E8A-4147-A177-3AD203B41FA5}">
                      <a16:colId xmlns:a16="http://schemas.microsoft.com/office/drawing/2014/main" val="2112244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O" dirty="0"/>
                        <a:t>Traductor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O" dirty="0"/>
                        <a:t>Instrucción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102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hlinkClick r:id="rId2"/>
                        </a:rPr>
                        <a:t>https://translate.google.com/?sl=de&amp;tl=es&amp;op=translate</a:t>
                      </a:r>
                      <a:r>
                        <a:rPr lang="en-US" sz="1200" dirty="0"/>
                        <a:t> </a:t>
                      </a:r>
                      <a:endParaRPr lang="en-CO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Nennen</a:t>
                      </a:r>
                      <a:r>
                        <a:rPr lang="en-US" dirty="0"/>
                        <a:t> Sie </a:t>
                      </a:r>
                      <a:r>
                        <a:rPr lang="en-US" dirty="0" err="1"/>
                        <a:t>ein</a:t>
                      </a:r>
                      <a:r>
                        <a:rPr lang="en-US" dirty="0"/>
                        <a:t> rotes </a:t>
                      </a:r>
                      <a:r>
                        <a:rPr lang="en-US" dirty="0" err="1"/>
                        <a:t>Objekt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im</a:t>
                      </a:r>
                      <a:r>
                        <a:rPr lang="en-US" dirty="0"/>
                        <a:t> Chat.</a:t>
                      </a:r>
                      <a:endParaRPr lang="en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932600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2C3ABEB6-98BE-EC4E-94E2-92FBCA9E63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997884"/>
              </p:ext>
            </p:extLst>
          </p:nvPr>
        </p:nvGraphicFramePr>
        <p:xfrm>
          <a:off x="383458" y="3155610"/>
          <a:ext cx="8377084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8542">
                  <a:extLst>
                    <a:ext uri="{9D8B030D-6E8A-4147-A177-3AD203B41FA5}">
                      <a16:colId xmlns:a16="http://schemas.microsoft.com/office/drawing/2014/main" val="1219736463"/>
                    </a:ext>
                  </a:extLst>
                </a:gridCol>
                <a:gridCol w="4188542">
                  <a:extLst>
                    <a:ext uri="{9D8B030D-6E8A-4147-A177-3AD203B41FA5}">
                      <a16:colId xmlns:a16="http://schemas.microsoft.com/office/drawing/2014/main" val="2112244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O" dirty="0"/>
                        <a:t>Traductor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O" dirty="0"/>
                        <a:t>Instrucción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102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hlinkClick r:id="rId3"/>
                        </a:rPr>
                        <a:t>https://translate.google.com/?sl=ru&amp;tl=es&amp;op=translate</a:t>
                      </a:r>
                      <a:r>
                        <a:rPr lang="en-US" sz="1200" dirty="0"/>
                        <a:t> </a:t>
                      </a:r>
                      <a:endParaRPr lang="en-CO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az-Cyrl-AZ" dirty="0"/>
                        <a:t>укажите, регулярно ли вы занимаетесь спортом</a:t>
                      </a:r>
                      <a:endParaRPr lang="en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59537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10E56D75-968E-A644-8777-394F6C8D33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775499"/>
              </p:ext>
            </p:extLst>
          </p:nvPr>
        </p:nvGraphicFramePr>
        <p:xfrm>
          <a:off x="383458" y="4425631"/>
          <a:ext cx="837708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8542">
                  <a:extLst>
                    <a:ext uri="{9D8B030D-6E8A-4147-A177-3AD203B41FA5}">
                      <a16:colId xmlns:a16="http://schemas.microsoft.com/office/drawing/2014/main" val="1219736463"/>
                    </a:ext>
                  </a:extLst>
                </a:gridCol>
                <a:gridCol w="4188542">
                  <a:extLst>
                    <a:ext uri="{9D8B030D-6E8A-4147-A177-3AD203B41FA5}">
                      <a16:colId xmlns:a16="http://schemas.microsoft.com/office/drawing/2014/main" val="2112244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O" dirty="0"/>
                        <a:t>Traductor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O" dirty="0"/>
                        <a:t>Instrucción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102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hlinkClick r:id="rId4"/>
                        </a:rPr>
                        <a:t>https://translate.google.com/?sl=haw&amp;tl=es&amp;op=translate</a:t>
                      </a:r>
                      <a:r>
                        <a:rPr lang="en-US" sz="1200" dirty="0"/>
                        <a:t> </a:t>
                      </a:r>
                      <a:endParaRPr lang="en-CO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 </a:t>
                      </a:r>
                      <a:r>
                        <a:rPr lang="en-US" dirty="0" err="1"/>
                        <a:t>hoʻohana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kahi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kānana</a:t>
                      </a:r>
                      <a:r>
                        <a:rPr lang="en-US" dirty="0"/>
                        <a:t> zoom</a:t>
                      </a:r>
                      <a:endParaRPr lang="en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3041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042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DBFCC-BDC2-A641-9F4D-14C8F87E7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Compilados o interpretados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38A4C-B1DB-4E4B-8160-E6DBC6C9A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CO" dirty="0"/>
              <a:t>Si hay que pedirle a un traductor que le traduzca el código al computador, </a:t>
            </a:r>
            <a:r>
              <a:rPr lang="en-CO" b="1" dirty="0"/>
              <a:t>es compilado</a:t>
            </a:r>
            <a:r>
              <a:rPr lang="en-CO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CO" dirty="0"/>
              <a:t>El botoncito de “Correr” vs “Compilar” y luego sí “Correr”</a:t>
            </a:r>
          </a:p>
          <a:p>
            <a:pPr>
              <a:lnSpc>
                <a:spcPct val="150000"/>
              </a:lnSpc>
            </a:pPr>
            <a:r>
              <a:rPr lang="en-CO" dirty="0"/>
              <a:t>A veces ustedes van a tener que dar esa instrucción explícitamente: </a:t>
            </a:r>
            <a:r>
              <a:rPr lang="en-CO" u="sng" dirty="0"/>
              <a:t>ahora compila</a:t>
            </a:r>
            <a:r>
              <a:rPr lang="en-CO" dirty="0"/>
              <a:t>.</a:t>
            </a:r>
          </a:p>
          <a:p>
            <a:pPr>
              <a:lnSpc>
                <a:spcPct val="150000"/>
              </a:lnSpc>
            </a:pPr>
            <a:r>
              <a:rPr lang="en-CO" b="1" dirty="0"/>
              <a:t>En datos casi no se requiere esto… </a:t>
            </a:r>
            <a:r>
              <a:rPr lang="en-CO" dirty="0"/>
              <a:t>Suele pasar tras bambalinas, o no ocurre, son lenguajes </a:t>
            </a:r>
            <a:r>
              <a:rPr lang="en-CO" b="1" dirty="0"/>
              <a:t>interpretados</a:t>
            </a:r>
            <a:r>
              <a:rPr lang="en-CO" dirty="0"/>
              <a:t>.</a:t>
            </a:r>
          </a:p>
          <a:p>
            <a:pPr>
              <a:lnSpc>
                <a:spcPct val="150000"/>
              </a:lnSpc>
            </a:pPr>
            <a:endParaRPr lang="en-CO" dirty="0"/>
          </a:p>
        </p:txBody>
      </p:sp>
    </p:spTree>
    <p:extLst>
      <p:ext uri="{BB962C8B-B14F-4D97-AF65-F5344CB8AC3E}">
        <p14:creationId xmlns:p14="http://schemas.microsoft.com/office/powerpoint/2010/main" val="337545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83B3D-9087-6146-A6A2-5512D5A89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Diferencia 2 entre lenguajes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54568-E9CC-8D4A-A015-4D8258437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CO" dirty="0"/>
              <a:t>Háganlo.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CO" dirty="0"/>
              <a:t>Díganle a Miguel.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CO" dirty="0"/>
              <a:t>Díganle a Miguel dónde.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CO" dirty="0"/>
              <a:t>Díganle a Miguel en qué negocio.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CO" dirty="0"/>
              <a:t>Díganle a Miguel en dónde venden comida muy rica a domicilio.</a:t>
            </a:r>
          </a:p>
          <a:p>
            <a:pPr marL="0" indent="0">
              <a:lnSpc>
                <a:spcPct val="150000"/>
              </a:lnSpc>
              <a:buNone/>
            </a:pPr>
            <a:endParaRPr lang="en-CO" dirty="0"/>
          </a:p>
          <a:p>
            <a:pPr marL="0" indent="0">
              <a:lnSpc>
                <a:spcPct val="150000"/>
              </a:lnSpc>
              <a:buNone/>
            </a:pPr>
            <a:endParaRPr lang="en-CO" dirty="0"/>
          </a:p>
        </p:txBody>
      </p:sp>
    </p:spTree>
    <p:extLst>
      <p:ext uri="{BB962C8B-B14F-4D97-AF65-F5344CB8AC3E}">
        <p14:creationId xmlns:p14="http://schemas.microsoft.com/office/powerpoint/2010/main" val="267435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E0747-708F-544C-87C0-93CAF7A0F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EA2FB-537C-0C4D-8CB9-3F464DD52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CO" dirty="0"/>
              <a:t>Hay nombres técnicos para cada tipo de </a:t>
            </a:r>
            <a:r>
              <a:rPr lang="en-CO" b="1" dirty="0"/>
              <a:t>typing</a:t>
            </a:r>
            <a:r>
              <a:rPr lang="en-CO" dirty="0"/>
              <a:t>, pero la idea es: qué tan explícito hay que ser para que el lenguaje entienda.</a:t>
            </a:r>
          </a:p>
          <a:p>
            <a:pPr>
              <a:lnSpc>
                <a:spcPct val="150000"/>
              </a:lnSpc>
            </a:pPr>
            <a:r>
              <a:rPr lang="en-CO" dirty="0"/>
              <a:t>¿Hay que decirle exactamente el tipo de elemento que estoy usando? O lo va a intentar de todas formas.</a:t>
            </a:r>
          </a:p>
          <a:p>
            <a:pPr>
              <a:lnSpc>
                <a:spcPct val="150000"/>
              </a:lnSpc>
            </a:pPr>
            <a:r>
              <a:rPr lang="en-CO" dirty="0"/>
              <a:t>Cuando usamos números vs letras.</a:t>
            </a:r>
          </a:p>
          <a:p>
            <a:pPr>
              <a:lnSpc>
                <a:spcPct val="150000"/>
              </a:lnSpc>
            </a:pPr>
            <a:r>
              <a:rPr lang="en-CO" b="1" dirty="0"/>
              <a:t>Es probable que de esto sí vayan a tener que ser conscientes según el lenguaje que utilicen.</a:t>
            </a:r>
          </a:p>
        </p:txBody>
      </p:sp>
    </p:spTree>
    <p:extLst>
      <p:ext uri="{BB962C8B-B14F-4D97-AF65-F5344CB8AC3E}">
        <p14:creationId xmlns:p14="http://schemas.microsoft.com/office/powerpoint/2010/main" val="2214734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5554D-FE94-184B-8851-0928F1B1C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Diferencia 3 entre lenguajes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19A8A-D690-3F4F-A39C-3E2B33A43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CO" dirty="0"/>
              <a:t>FORMA 1: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CO" sz="2400" dirty="0"/>
              <a:t>Les voy a dar géneros de música. En la tabla busquen el artista elegido y por chat pongan el nombre de una canción que conozcan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16B6E06-B3A8-B041-93D7-06793359E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754152"/>
              </p:ext>
            </p:extLst>
          </p:nvPr>
        </p:nvGraphicFramePr>
        <p:xfrm>
          <a:off x="1209368" y="4462972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49600304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5975575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O" dirty="0"/>
                        <a:t>Género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O" dirty="0"/>
                        <a:t>Artista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46091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E2A5D2E-61AA-5C48-9081-B38E00C784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840143"/>
              </p:ext>
            </p:extLst>
          </p:nvPr>
        </p:nvGraphicFramePr>
        <p:xfrm>
          <a:off x="1209368" y="4910689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49600304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5975575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O" dirty="0"/>
                        <a:t>Salsa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O" dirty="0"/>
                        <a:t>Richie Ray Y Bobby Cruz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44225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D05A2CA-1D3F-294E-B58D-193BAF36FF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194738"/>
              </p:ext>
            </p:extLst>
          </p:nvPr>
        </p:nvGraphicFramePr>
        <p:xfrm>
          <a:off x="1209368" y="5358406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49600304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5975575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O" dirty="0"/>
                        <a:t>Cumbia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O" dirty="0"/>
                        <a:t>Bomba estéreo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17942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601F8F0-F9C8-3341-92F8-0A6A9333AD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643983"/>
              </p:ext>
            </p:extLst>
          </p:nvPr>
        </p:nvGraphicFramePr>
        <p:xfrm>
          <a:off x="1209368" y="5806123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49600304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5975575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O" dirty="0"/>
                        <a:t>Jazz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O" dirty="0"/>
                        <a:t>Louis Armstrong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106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111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5554D-FE94-184B-8851-0928F1B1C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Diferencia 3 entre lenguajes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19A8A-D690-3F4F-A39C-3E2B33A43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CO" dirty="0"/>
              <a:t>FORMA 2: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CO" dirty="0"/>
              <a:t>En el pánel de participantes busquen al compañero/a debajo de su nombre, escríbanle por chat </a:t>
            </a:r>
            <a:r>
              <a:rPr lang="en-CO" b="1" dirty="0"/>
              <a:t>en privado preguntándole su película favorita </a:t>
            </a:r>
            <a:r>
              <a:rPr lang="en-CO" dirty="0"/>
              <a:t>y luego la escriben en el chat público: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dirty="0"/>
              <a:t>La película favorita de ______ es _______.</a:t>
            </a:r>
            <a:endParaRPr lang="en-CO" dirty="0"/>
          </a:p>
        </p:txBody>
      </p:sp>
    </p:spTree>
    <p:extLst>
      <p:ext uri="{BB962C8B-B14F-4D97-AF65-F5344CB8AC3E}">
        <p14:creationId xmlns:p14="http://schemas.microsoft.com/office/powerpoint/2010/main" val="1807691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0A239-1C80-2E45-85E6-9EA03670B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El mapa de ruta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FCF19-FA38-ED4D-8F89-12BF9E8AA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a. </a:t>
            </a:r>
            <a:r>
              <a:rPr lang="en-US" dirty="0" err="1"/>
              <a:t>Módulo</a:t>
            </a:r>
            <a:r>
              <a:rPr lang="en-US" dirty="0"/>
              <a:t> 1: </a:t>
            </a:r>
            <a:r>
              <a:rPr lang="en-US" dirty="0" err="1"/>
              <a:t>Entendiendo</a:t>
            </a:r>
            <a:r>
              <a:rPr lang="en-US" dirty="0"/>
              <a:t> los </a:t>
            </a:r>
            <a:r>
              <a:rPr lang="en-US" dirty="0" err="1"/>
              <a:t>lenguajes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r>
              <a:rPr lang="en-US" dirty="0"/>
              <a:t> (LP) (2 horas).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módulo</a:t>
            </a:r>
            <a:r>
              <a:rPr lang="en-US" dirty="0"/>
              <a:t> los </a:t>
            </a:r>
            <a:r>
              <a:rPr lang="en-US" dirty="0" err="1"/>
              <a:t>estudiantes</a:t>
            </a:r>
            <a:r>
              <a:rPr lang="en-US" dirty="0"/>
              <a:t> </a:t>
            </a:r>
            <a:r>
              <a:rPr lang="en-US" dirty="0" err="1"/>
              <a:t>serán</a:t>
            </a:r>
            <a:r>
              <a:rPr lang="en-US" dirty="0"/>
              <a:t> </a:t>
            </a:r>
            <a:r>
              <a:rPr lang="en-US" dirty="0" err="1"/>
              <a:t>capaces</a:t>
            </a:r>
            <a:r>
              <a:rPr lang="en-US" dirty="0"/>
              <a:t> de responder a las </a:t>
            </a:r>
            <a:r>
              <a:rPr lang="en-US" dirty="0" err="1"/>
              <a:t>preguntas</a:t>
            </a:r>
            <a:r>
              <a:rPr lang="en-US" dirty="0"/>
              <a:t>: ¿</a:t>
            </a:r>
            <a:r>
              <a:rPr lang="en-US" dirty="0" err="1"/>
              <a:t>Qué</a:t>
            </a:r>
            <a:r>
              <a:rPr lang="en-US" dirty="0"/>
              <a:t> son los LP?, ¿</a:t>
            </a:r>
            <a:r>
              <a:rPr lang="en-US" dirty="0" err="1"/>
              <a:t>Cuál</a:t>
            </a:r>
            <a:r>
              <a:rPr lang="en-US" dirty="0"/>
              <a:t> es la </a:t>
            </a:r>
            <a:r>
              <a:rPr lang="en-US" dirty="0" err="1"/>
              <a:t>historia</a:t>
            </a:r>
            <a:r>
              <a:rPr lang="en-US" dirty="0"/>
              <a:t> de los LP?, 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LP </a:t>
            </a:r>
            <a:r>
              <a:rPr lang="en-US" dirty="0" err="1"/>
              <a:t>existen</a:t>
            </a:r>
            <a:r>
              <a:rPr lang="en-US" dirty="0"/>
              <a:t>?, ¿Por </a:t>
            </a:r>
            <a:r>
              <a:rPr lang="en-US" dirty="0" err="1"/>
              <a:t>qué</a:t>
            </a:r>
            <a:r>
              <a:rPr lang="en-US" dirty="0"/>
              <a:t> los LP son tan </a:t>
            </a:r>
            <a:r>
              <a:rPr lang="en-US" dirty="0" err="1"/>
              <a:t>importantes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actualidad</a:t>
            </a:r>
            <a:r>
              <a:rPr lang="en-US" dirty="0"/>
              <a:t>? ¿</a:t>
            </a:r>
            <a:r>
              <a:rPr lang="en-US" dirty="0" err="1"/>
              <a:t>Qué</a:t>
            </a:r>
            <a:r>
              <a:rPr lang="en-US" dirty="0"/>
              <a:t> es un </a:t>
            </a:r>
            <a:r>
              <a:rPr lang="en-US" dirty="0" err="1"/>
              <a:t>algoritmo</a:t>
            </a:r>
            <a:r>
              <a:rPr lang="en-US" dirty="0"/>
              <a:t>?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b.    </a:t>
            </a:r>
            <a:r>
              <a:rPr lang="en-US" dirty="0" err="1"/>
              <a:t>Módulo</a:t>
            </a:r>
            <a:r>
              <a:rPr lang="en-US" dirty="0"/>
              <a:t> 2: </a:t>
            </a:r>
            <a:r>
              <a:rPr lang="en-US" dirty="0" err="1"/>
              <a:t>Lenguajes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r>
              <a:rPr lang="en-US" dirty="0"/>
              <a:t> para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análisis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(2 horas).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módulo</a:t>
            </a:r>
            <a:r>
              <a:rPr lang="en-US" dirty="0"/>
              <a:t> los </a:t>
            </a:r>
            <a:r>
              <a:rPr lang="en-US" dirty="0" err="1"/>
              <a:t>estudiantes</a:t>
            </a:r>
            <a:r>
              <a:rPr lang="en-US" dirty="0"/>
              <a:t> </a:t>
            </a:r>
            <a:r>
              <a:rPr lang="en-US" dirty="0" err="1"/>
              <a:t>serán</a:t>
            </a:r>
            <a:r>
              <a:rPr lang="en-US" dirty="0"/>
              <a:t> </a:t>
            </a:r>
            <a:r>
              <a:rPr lang="en-US" dirty="0" err="1"/>
              <a:t>capaces</a:t>
            </a:r>
            <a:r>
              <a:rPr lang="en-US" dirty="0"/>
              <a:t> de responder a las </a:t>
            </a:r>
            <a:r>
              <a:rPr lang="en-US" dirty="0" err="1"/>
              <a:t>preguntas</a:t>
            </a:r>
            <a:r>
              <a:rPr lang="en-US" dirty="0"/>
              <a:t>: ¿</a:t>
            </a:r>
            <a:r>
              <a:rPr lang="en-US" dirty="0" err="1"/>
              <a:t>Cuáles</a:t>
            </a:r>
            <a:r>
              <a:rPr lang="en-US" dirty="0"/>
              <a:t> son los </a:t>
            </a:r>
            <a:r>
              <a:rPr lang="en-US" dirty="0" err="1"/>
              <a:t>principales</a:t>
            </a:r>
            <a:r>
              <a:rPr lang="en-US" dirty="0"/>
              <a:t> LP </a:t>
            </a:r>
            <a:r>
              <a:rPr lang="en-US" dirty="0" err="1"/>
              <a:t>usados</a:t>
            </a:r>
            <a:r>
              <a:rPr lang="en-US" dirty="0"/>
              <a:t> para el </a:t>
            </a:r>
            <a:r>
              <a:rPr lang="en-US" dirty="0" err="1"/>
              <a:t>análisis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? ¿</a:t>
            </a:r>
            <a:r>
              <a:rPr lang="en-US" dirty="0" err="1"/>
              <a:t>Dónde</a:t>
            </a:r>
            <a:r>
              <a:rPr lang="en-US" dirty="0"/>
              <a:t> </a:t>
            </a:r>
            <a:r>
              <a:rPr lang="en-US" dirty="0" err="1"/>
              <a:t>suelen</a:t>
            </a:r>
            <a:r>
              <a:rPr lang="en-US" dirty="0"/>
              <a:t> </a:t>
            </a:r>
            <a:r>
              <a:rPr lang="en-US" dirty="0" err="1"/>
              <a:t>usarse</a:t>
            </a:r>
            <a:r>
              <a:rPr lang="en-US" dirty="0"/>
              <a:t> </a:t>
            </a:r>
            <a:r>
              <a:rPr lang="en-US" dirty="0" err="1"/>
              <a:t>cuáles</a:t>
            </a:r>
            <a:r>
              <a:rPr lang="en-US" dirty="0"/>
              <a:t> </a:t>
            </a:r>
            <a:r>
              <a:rPr lang="en-US" dirty="0" err="1"/>
              <a:t>lenguajes</a:t>
            </a:r>
            <a:r>
              <a:rPr lang="en-US" dirty="0"/>
              <a:t>? ¿</a:t>
            </a:r>
            <a:r>
              <a:rPr lang="en-US" dirty="0" err="1"/>
              <a:t>Cuáles</a:t>
            </a:r>
            <a:r>
              <a:rPr lang="en-US" dirty="0"/>
              <a:t> son sus </a:t>
            </a:r>
            <a:r>
              <a:rPr lang="en-US" dirty="0" err="1"/>
              <a:t>ventajas</a:t>
            </a:r>
            <a:r>
              <a:rPr lang="en-US" dirty="0"/>
              <a:t> y </a:t>
            </a:r>
            <a:r>
              <a:rPr lang="en-US" dirty="0" err="1"/>
              <a:t>desventajas</a:t>
            </a:r>
            <a:r>
              <a:rPr lang="en-US" dirty="0"/>
              <a:t>?, ¿</a:t>
            </a:r>
            <a:r>
              <a:rPr lang="en-US" dirty="0" err="1"/>
              <a:t>Cuál</a:t>
            </a:r>
            <a:r>
              <a:rPr lang="en-US" dirty="0"/>
              <a:t> es el </a:t>
            </a:r>
            <a:r>
              <a:rPr lang="en-US" dirty="0" err="1"/>
              <a:t>mejor</a:t>
            </a:r>
            <a:r>
              <a:rPr lang="en-US" dirty="0"/>
              <a:t> LP para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necesidad</a:t>
            </a:r>
            <a:r>
              <a:rPr lang="en-US" dirty="0"/>
              <a:t>?, ¿</a:t>
            </a:r>
            <a:r>
              <a:rPr lang="en-US" dirty="0" err="1"/>
              <a:t>Qué</a:t>
            </a:r>
            <a:r>
              <a:rPr lang="en-US" dirty="0"/>
              <a:t> LP </a:t>
            </a:r>
            <a:r>
              <a:rPr lang="en-US" dirty="0" err="1"/>
              <a:t>debo</a:t>
            </a:r>
            <a:r>
              <a:rPr lang="en-US" dirty="0"/>
              <a:t> usar </a:t>
            </a:r>
            <a:r>
              <a:rPr lang="en-US" dirty="0" err="1"/>
              <a:t>en</a:t>
            </a:r>
            <a:r>
              <a:rPr lang="en-US" dirty="0"/>
              <a:t> mi </a:t>
            </a:r>
            <a:r>
              <a:rPr lang="en-US" dirty="0" err="1"/>
              <a:t>trabajo</a:t>
            </a:r>
            <a:r>
              <a:rPr lang="en-US" dirty="0"/>
              <a:t>?, ¿</a:t>
            </a:r>
            <a:r>
              <a:rPr lang="en-US" dirty="0" err="1"/>
              <a:t>Qué</a:t>
            </a:r>
            <a:r>
              <a:rPr lang="en-US" dirty="0"/>
              <a:t> son los scripts o </a:t>
            </a:r>
            <a:r>
              <a:rPr lang="en-US" dirty="0" err="1"/>
              <a:t>bitácoras</a:t>
            </a:r>
            <a:r>
              <a:rPr lang="en-US" dirty="0"/>
              <a:t>? </a:t>
            </a:r>
            <a:br>
              <a:rPr lang="en-US" dirty="0"/>
            </a:br>
            <a:br>
              <a:rPr lang="en-US" dirty="0"/>
            </a:br>
            <a:endParaRPr lang="en-CO" dirty="0"/>
          </a:p>
        </p:txBody>
      </p:sp>
    </p:spTree>
    <p:extLst>
      <p:ext uri="{BB962C8B-B14F-4D97-AF65-F5344CB8AC3E}">
        <p14:creationId xmlns:p14="http://schemas.microsoft.com/office/powerpoint/2010/main" val="1646007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BC9B7-1A40-CD4A-A40A-368C10B75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Objetos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7DCCE-9BE0-7041-B9B2-7925D6CC9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O" dirty="0"/>
              <a:t>En un lenguaje orientado a objetos tengo </a:t>
            </a:r>
            <a:r>
              <a:rPr lang="en-CO" u="sng" dirty="0"/>
              <a:t>tipos de cosas</a:t>
            </a:r>
            <a:r>
              <a:rPr lang="en-CO" dirty="0"/>
              <a:t> y esas cosas tiene </a:t>
            </a:r>
            <a:r>
              <a:rPr lang="en-CO" u="sng" dirty="0"/>
              <a:t>características</a:t>
            </a:r>
            <a:r>
              <a:rPr lang="en-CO" dirty="0"/>
              <a:t>:</a:t>
            </a:r>
          </a:p>
          <a:p>
            <a:pPr marL="0" indent="0">
              <a:buNone/>
            </a:pPr>
            <a:endParaRPr lang="en-CO" dirty="0"/>
          </a:p>
          <a:p>
            <a:pPr>
              <a:buFontTx/>
              <a:buChar char="-"/>
            </a:pPr>
            <a:r>
              <a:rPr lang="en-CO" dirty="0"/>
              <a:t>Hay un tipo/categoría de algo que voy a llamar persona.</a:t>
            </a:r>
          </a:p>
          <a:p>
            <a:pPr>
              <a:buFontTx/>
              <a:buChar char="-"/>
            </a:pPr>
            <a:r>
              <a:rPr lang="en-CO" dirty="0"/>
              <a:t>Toda “persona” tiene una película favorita.</a:t>
            </a:r>
          </a:p>
          <a:p>
            <a:pPr>
              <a:buFontTx/>
              <a:buChar char="-"/>
            </a:pPr>
            <a:r>
              <a:rPr lang="en-CO" dirty="0"/>
              <a:t>Yo le puedo preguntar a cada persona su película favorita.</a:t>
            </a:r>
          </a:p>
          <a:p>
            <a:pPr>
              <a:buFontTx/>
              <a:buChar char="-"/>
            </a:pPr>
            <a:endParaRPr lang="en-CO" dirty="0"/>
          </a:p>
          <a:p>
            <a:r>
              <a:rPr lang="en-CO" b="1" dirty="0"/>
              <a:t>Es diferente a</a:t>
            </a:r>
            <a:r>
              <a:rPr lang="en-CO" dirty="0"/>
              <a:t>: yo te doy una indicación, por favor consulta en la tabla y me dices el resultado.</a:t>
            </a:r>
          </a:p>
          <a:p>
            <a:r>
              <a:rPr lang="en-CO" b="1" dirty="0"/>
              <a:t>Ustedes definitivamente van tener que ser conscientes en cada lenguaje de cómo preguntar cosas</a:t>
            </a:r>
          </a:p>
        </p:txBody>
      </p:sp>
    </p:spTree>
    <p:extLst>
      <p:ext uri="{BB962C8B-B14F-4D97-AF65-F5344CB8AC3E}">
        <p14:creationId xmlns:p14="http://schemas.microsoft.com/office/powerpoint/2010/main" val="158610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746CB-105D-4540-84EB-144FBA9CA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Diferencia 4 entre lenguajes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1A835-215B-6547-99A3-75A79465E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O" dirty="0"/>
              <a:t>Voy a crear break out rooms de a parejas y en 2 minutos deberían responder a esta pregunta: </a:t>
            </a:r>
          </a:p>
          <a:p>
            <a:pPr marL="0" indent="0">
              <a:buNone/>
            </a:pPr>
            <a:endParaRPr lang="en-CO" dirty="0"/>
          </a:p>
          <a:p>
            <a:pPr marL="0" indent="0" algn="ctr">
              <a:buNone/>
            </a:pPr>
            <a:r>
              <a:rPr lang="en-CO" dirty="0"/>
              <a:t>¿Qué lenguaje de programación creen que es más común en el entorno laboral de datos?</a:t>
            </a:r>
          </a:p>
          <a:p>
            <a:pPr marL="0" indent="0" algn="ctr">
              <a:buNone/>
            </a:pPr>
            <a:endParaRPr lang="en-CO" dirty="0"/>
          </a:p>
          <a:p>
            <a:pPr marL="0" indent="0">
              <a:buNone/>
            </a:pPr>
            <a:r>
              <a:rPr lang="en-CO" dirty="0"/>
              <a:t>Entran a aquí y lo responden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https://forms.gle/6CMQMKG4sdCP9YHi6</a:t>
            </a:r>
            <a:r>
              <a:rPr lang="en-US" dirty="0"/>
              <a:t> </a:t>
            </a:r>
            <a:endParaRPr lang="en-CO" dirty="0"/>
          </a:p>
        </p:txBody>
      </p:sp>
    </p:spTree>
    <p:extLst>
      <p:ext uri="{BB962C8B-B14F-4D97-AF65-F5344CB8AC3E}">
        <p14:creationId xmlns:p14="http://schemas.microsoft.com/office/powerpoint/2010/main" val="3866286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746CB-105D-4540-84EB-144FBA9CA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Colector de basura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1A835-215B-6547-99A3-75A79465E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En el flujo de uso de algunos lenguajes, hay un pequeño programa que vive revisando si la memoria ya se desocupó. </a:t>
            </a:r>
          </a:p>
          <a:p>
            <a:r>
              <a:rPr lang="en-CO" dirty="0"/>
              <a:t>Si la memoria no está siendo usada, la libera para otras tareas.</a:t>
            </a:r>
          </a:p>
          <a:p>
            <a:r>
              <a:rPr lang="en-CO" dirty="0"/>
              <a:t>Ese programa se llama </a:t>
            </a:r>
            <a:r>
              <a:rPr lang="en-CO" b="1" dirty="0"/>
              <a:t>Recolector de basura</a:t>
            </a:r>
            <a:r>
              <a:rPr lang="en-CO" dirty="0"/>
              <a:t> porque recupera tareas que ya no están ocupando memoria.</a:t>
            </a:r>
          </a:p>
          <a:p>
            <a:r>
              <a:rPr lang="en-CO" b="1" dirty="0"/>
              <a:t>Ustedes normalmente nunca se van a preocupar por esto. Bajo nivel vs alto nivel.</a:t>
            </a:r>
          </a:p>
        </p:txBody>
      </p:sp>
    </p:spTree>
    <p:extLst>
      <p:ext uri="{BB962C8B-B14F-4D97-AF65-F5344CB8AC3E}">
        <p14:creationId xmlns:p14="http://schemas.microsoft.com/office/powerpoint/2010/main" val="93845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3955C-364C-9B44-A3BC-83CEFE140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Diferencia 5 entre lenguajes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398C1-12C9-CE41-B00D-76B454BC2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94335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O" sz="2400" dirty="0"/>
              <a:t>Entrar a la siguiente tabla:</a:t>
            </a:r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https://docs.google.com/spreadsheets/d/1yRKDmVLQ8evMLv1Gv85BpXRKwZOIzeijYc5Var_ZVhI/edit?usp=sharing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r>
              <a:rPr lang="en-US" sz="2400" dirty="0"/>
              <a:t>Entre a Wikipedia: </a:t>
            </a:r>
            <a:r>
              <a:rPr lang="en-US" sz="2400" dirty="0">
                <a:hlinkClick r:id="rId3"/>
              </a:rPr>
              <a:t>https://es.wikipedia.org/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r>
              <a:rPr lang="en-US" sz="2400" dirty="0" err="1"/>
              <a:t>Ponga</a:t>
            </a:r>
            <a:r>
              <a:rPr lang="en-US" sz="2400" dirty="0"/>
              <a:t> </a:t>
            </a:r>
            <a:r>
              <a:rPr lang="en-US" sz="2400" b="1" dirty="0" err="1"/>
              <a:t>página</a:t>
            </a:r>
            <a:r>
              <a:rPr lang="en-US" sz="2400" b="1" dirty="0"/>
              <a:t> </a:t>
            </a:r>
            <a:r>
              <a:rPr lang="en-US" sz="2400" b="1" dirty="0" err="1"/>
              <a:t>aleatoria</a:t>
            </a: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Si </a:t>
            </a:r>
            <a:r>
              <a:rPr lang="en-US" sz="2400" dirty="0" err="1"/>
              <a:t>está</a:t>
            </a:r>
            <a:r>
              <a:rPr lang="en-US" sz="2400" dirty="0"/>
              <a:t> </a:t>
            </a:r>
            <a:r>
              <a:rPr lang="en-US" sz="2400" dirty="0" err="1"/>
              <a:t>entendible</a:t>
            </a:r>
            <a:r>
              <a:rPr lang="en-US" sz="2400" dirty="0"/>
              <a:t>, </a:t>
            </a:r>
            <a:r>
              <a:rPr lang="en-US" sz="2400" b="1" dirty="0" err="1"/>
              <a:t>en</a:t>
            </a:r>
            <a:r>
              <a:rPr lang="en-US" sz="2400" b="1" dirty="0"/>
              <a:t> la </a:t>
            </a:r>
            <a:r>
              <a:rPr lang="en-US" sz="2400" b="1" dirty="0" err="1"/>
              <a:t>tabla</a:t>
            </a:r>
            <a:r>
              <a:rPr lang="en-US" sz="2400" b="1" dirty="0"/>
              <a:t> </a:t>
            </a:r>
            <a:r>
              <a:rPr lang="en-US" sz="2400" dirty="0" err="1"/>
              <a:t>ponga</a:t>
            </a:r>
            <a:r>
              <a:rPr lang="en-US" sz="2400" dirty="0"/>
              <a:t> el </a:t>
            </a:r>
            <a:r>
              <a:rPr lang="en-US" sz="2400" dirty="0" err="1"/>
              <a:t>título</a:t>
            </a:r>
            <a:r>
              <a:rPr lang="en-US" sz="2400" dirty="0"/>
              <a:t> de la </a:t>
            </a:r>
            <a:r>
              <a:rPr lang="en-US" sz="2400" dirty="0" err="1"/>
              <a:t>página</a:t>
            </a:r>
            <a:r>
              <a:rPr lang="en-US" sz="2400" dirty="0"/>
              <a:t> y un </a:t>
            </a:r>
            <a:r>
              <a:rPr lang="en-US" sz="2400" dirty="0" err="1"/>
              <a:t>dato</a:t>
            </a:r>
            <a:r>
              <a:rPr lang="en-US" sz="2400" dirty="0"/>
              <a:t>. Si no, </a:t>
            </a:r>
            <a:r>
              <a:rPr lang="en-US" sz="2400" dirty="0" err="1"/>
              <a:t>busque</a:t>
            </a:r>
            <a:r>
              <a:rPr lang="en-US" sz="2400" dirty="0"/>
              <a:t> </a:t>
            </a:r>
            <a:r>
              <a:rPr lang="en-US" sz="2400" dirty="0" err="1"/>
              <a:t>otra</a:t>
            </a:r>
            <a:r>
              <a:rPr lang="en-US" sz="2400" dirty="0"/>
              <a:t> </a:t>
            </a:r>
            <a:r>
              <a:rPr lang="en-US" sz="2400" dirty="0" err="1"/>
              <a:t>página</a:t>
            </a:r>
            <a:r>
              <a:rPr lang="en-US" sz="2400" dirty="0"/>
              <a:t> y </a:t>
            </a:r>
            <a:r>
              <a:rPr lang="en-US" sz="2400" dirty="0" err="1"/>
              <a:t>ponga</a:t>
            </a:r>
            <a:r>
              <a:rPr lang="en-US" sz="2400" dirty="0"/>
              <a:t> el </a:t>
            </a:r>
            <a:r>
              <a:rPr lang="en-US" sz="2400" dirty="0" err="1"/>
              <a:t>dato</a:t>
            </a:r>
            <a:r>
              <a:rPr lang="en-US" sz="2400" dirty="0"/>
              <a:t>.</a:t>
            </a:r>
            <a:endParaRPr 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8E8B8F-E287-C848-8007-0AF7CB14B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265" y="1829960"/>
            <a:ext cx="5220393" cy="319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098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3955C-364C-9B44-A3BC-83CEFE140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Concurrencia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398C1-12C9-CE41-B00D-76B454BC2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CO" dirty="0"/>
              <a:t>Noten le echamos un ojo a 24 artículos de wikipedia en menos de 2 minutos.</a:t>
            </a:r>
          </a:p>
          <a:p>
            <a:pPr marL="0" indent="0">
              <a:buNone/>
            </a:pPr>
            <a:endParaRPr lang="en-CO" dirty="0"/>
          </a:p>
          <a:p>
            <a:pPr marL="0" indent="0">
              <a:buNone/>
            </a:pPr>
            <a:r>
              <a:rPr lang="en-CO" b="1" dirty="0"/>
              <a:t>¡Nos demoramos 5 segundos en buscar artículos, filtrar, leer y redactar el un dato!</a:t>
            </a:r>
          </a:p>
          <a:p>
            <a:pPr marL="0" indent="0">
              <a:buNone/>
            </a:pPr>
            <a:endParaRPr lang="en-CO" b="1" dirty="0"/>
          </a:p>
          <a:p>
            <a:pPr marL="0" indent="0">
              <a:buNone/>
            </a:pPr>
            <a:r>
              <a:rPr lang="en-CO" dirty="0"/>
              <a:t>Todos/as estábamos avanzando </a:t>
            </a:r>
            <a:r>
              <a:rPr lang="en-CO" b="1" dirty="0"/>
              <a:t>al mismo tiempo</a:t>
            </a:r>
            <a:r>
              <a:rPr lang="en-CO" dirty="0"/>
              <a:t>. </a:t>
            </a:r>
          </a:p>
          <a:p>
            <a:pPr marL="0" indent="0">
              <a:buNone/>
            </a:pPr>
            <a:r>
              <a:rPr lang="en-CO" dirty="0"/>
              <a:t>Cuando un lenguaje puede dar una instrucción del estilo hacer dos cosas </a:t>
            </a:r>
            <a:r>
              <a:rPr lang="en-CO" b="1" dirty="0"/>
              <a:t>simultáneamente</a:t>
            </a:r>
            <a:r>
              <a:rPr lang="en-CO" dirty="0"/>
              <a:t>, es concurrente.</a:t>
            </a:r>
          </a:p>
          <a:p>
            <a:pPr marL="0" indent="0">
              <a:buNone/>
            </a:pPr>
            <a:endParaRPr lang="en-CO" dirty="0"/>
          </a:p>
          <a:p>
            <a:pPr marL="0" indent="0">
              <a:buNone/>
            </a:pPr>
            <a:r>
              <a:rPr lang="en-CO" dirty="0"/>
              <a:t>Para trabajar simultáneamente necesitan un computador que les permita hacerlo (múltiples threads / hilos)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https://youtu.be/WmW6SD-EHVY?t=24</a:t>
            </a:r>
            <a:r>
              <a:rPr lang="en-US" dirty="0"/>
              <a:t> </a:t>
            </a:r>
            <a:endParaRPr lang="en-CO" dirty="0"/>
          </a:p>
          <a:p>
            <a:pPr marL="0" indent="0">
              <a:buNone/>
            </a:pPr>
            <a:endParaRPr lang="en-CO" dirty="0"/>
          </a:p>
          <a:p>
            <a:pPr marL="0" indent="0">
              <a:buNone/>
            </a:pPr>
            <a:r>
              <a:rPr lang="en-CO" dirty="0"/>
              <a:t>Probablemente ustedes trabajen con lenguajes </a:t>
            </a:r>
            <a:r>
              <a:rPr lang="en-CO" b="1" dirty="0"/>
              <a:t>no concurrentes</a:t>
            </a:r>
            <a:r>
              <a:rPr lang="en-CO" dirty="0"/>
              <a:t> aunque tal vez, en el futuro avanzado, les pueda servir para calcular cosas a mayor velocidad, pero eso es avanzado.</a:t>
            </a:r>
          </a:p>
        </p:txBody>
      </p:sp>
    </p:spTree>
    <p:extLst>
      <p:ext uri="{BB962C8B-B14F-4D97-AF65-F5344CB8AC3E}">
        <p14:creationId xmlns:p14="http://schemas.microsoft.com/office/powerpoint/2010/main" val="104422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614B-EB58-A04D-9345-3F998979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/>
              <a:t>Alfre (16 min)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DC1C3-619A-FE4F-B10E-09027208B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s-CO" dirty="0"/>
              <a:t>¿Por qué los LP son tan importantes en la actualidad?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s-CO" dirty="0"/>
              <a:t>Bueno, aquí la competencia es más de contexto. Yo creo que la gran tesis es que la programación sirve para muchas cosas.</a:t>
            </a:r>
          </a:p>
          <a:p>
            <a:pPr>
              <a:lnSpc>
                <a:spcPct val="170000"/>
              </a:lnSpc>
            </a:pPr>
            <a:r>
              <a:rPr lang="es-CO" dirty="0"/>
              <a:t>Actividad 1: Discusión abierta sobre ¿Por qué tomaron el curso?</a:t>
            </a:r>
          </a:p>
          <a:p>
            <a:pPr>
              <a:lnSpc>
                <a:spcPct val="170000"/>
              </a:lnSpc>
            </a:pPr>
            <a:r>
              <a:rPr lang="es-CO" dirty="0"/>
              <a:t>Actividad 2: quién quiere ser millonario (poll) uno de estas no es una aplicación real – discusión entre pregunta y pregunta sobre </a:t>
            </a:r>
            <a:r>
              <a:rPr lang="es-CO" b="1" dirty="0"/>
              <a:t>diferentes formas </a:t>
            </a:r>
            <a:r>
              <a:rPr lang="es-CO" dirty="0"/>
              <a:t>de emplear la programación digamos (automatizando procesos engorrosos, reaccionando a comportamientos del usuario, los computadores son más rápidos en tareas determinísticas, algunas del video de everyone should code)</a:t>
            </a:r>
          </a:p>
          <a:p>
            <a:pPr>
              <a:lnSpc>
                <a:spcPct val="170000"/>
              </a:lnSpc>
            </a:pPr>
            <a:r>
              <a:rPr lang="es-CO" dirty="0"/>
              <a:t>Actividad 3: Breve exposición sobre cómo se hacía análisis de datos antes vs ahora: cita de endeuda sobre cómo se corría la econometría antes. Fotos de los mega computadores… etc. Foto de estadísticas descriptivas escritas a máquina.</a:t>
            </a:r>
          </a:p>
        </p:txBody>
      </p:sp>
    </p:spTree>
    <p:extLst>
      <p:ext uri="{BB962C8B-B14F-4D97-AF65-F5344CB8AC3E}">
        <p14:creationId xmlns:p14="http://schemas.microsoft.com/office/powerpoint/2010/main" val="41812892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FAEBE-769C-8349-AFF9-7E32DD97D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Los 5 tipos de diferencias entre lenguajes que acabamos de 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9DD7B-F21F-A94E-96E5-8D2D7C004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O" dirty="0"/>
              <a:t>5 Formas de dar instrucciones:</a:t>
            </a:r>
          </a:p>
          <a:p>
            <a:r>
              <a:rPr lang="en-CO" dirty="0"/>
              <a:t>Compilados vs interpretados: ¿traductor?</a:t>
            </a:r>
          </a:p>
          <a:p>
            <a:r>
              <a:rPr lang="en-CO" dirty="0"/>
              <a:t>Según su typing: nivel de explícito</a:t>
            </a:r>
          </a:p>
          <a:p>
            <a:r>
              <a:rPr lang="en-CO" dirty="0"/>
              <a:t>¿Son orientados a objetos?: ¿a quién le pregunto?</a:t>
            </a:r>
          </a:p>
          <a:p>
            <a:r>
              <a:rPr lang="en-CO" dirty="0"/>
              <a:t>¿Tienen colector de basura?: alto y bajo nivel</a:t>
            </a:r>
          </a:p>
          <a:p>
            <a:r>
              <a:rPr lang="en-CO" dirty="0"/>
              <a:t>Concurrencia: múltiples tareas al tiempo</a:t>
            </a:r>
          </a:p>
          <a:p>
            <a:endParaRPr lang="en-CO" dirty="0"/>
          </a:p>
        </p:txBody>
      </p:sp>
    </p:spTree>
    <p:extLst>
      <p:ext uri="{BB962C8B-B14F-4D97-AF65-F5344CB8AC3E}">
        <p14:creationId xmlns:p14="http://schemas.microsoft.com/office/powerpoint/2010/main" val="147054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34135-7C1C-354F-A2FE-377BF42C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En qué mundo estamos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5383F-C2D4-644A-8566-CE4F3A0395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O" dirty="0"/>
              <a:t>La importancia de programar</a:t>
            </a:r>
          </a:p>
        </p:txBody>
      </p:sp>
    </p:spTree>
    <p:extLst>
      <p:ext uri="{BB962C8B-B14F-4D97-AF65-F5344CB8AC3E}">
        <p14:creationId xmlns:p14="http://schemas.microsoft.com/office/powerpoint/2010/main" val="1634232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ED09BC8B-69E4-4584-96C8-5E9A748B1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s-ES_tradnl" dirty="0"/>
              <a:t>Un par de historias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E6EBE-7DAA-C347-A8CE-A6062EF4C6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>
            <a:normAutofit fontScale="92500" lnSpcReduction="10000"/>
          </a:bodyPr>
          <a:lstStyle/>
          <a:p>
            <a:r>
              <a:rPr lang="es-ES" dirty="0"/>
              <a:t>En el siglo XIX, la cólera agobiaba a Londres.</a:t>
            </a:r>
          </a:p>
          <a:p>
            <a:r>
              <a:rPr lang="en-CO" dirty="0"/>
              <a:t>William Farr (1807-1883).</a:t>
            </a:r>
          </a:p>
          <a:p>
            <a:r>
              <a:rPr lang="en-CO" dirty="0"/>
              <a:t>En principio se pensaba que se transmitía por el aire.</a:t>
            </a:r>
          </a:p>
          <a:p>
            <a:r>
              <a:rPr lang="en-CO" dirty="0"/>
              <a:t>El análisis posterior dejó ver que era cercanía al agua, posiblemente contaminada, la que estaba relacionada</a:t>
            </a:r>
          </a:p>
          <a:p>
            <a:pPr marL="0" indent="0">
              <a:buNone/>
            </a:pPr>
            <a:r>
              <a:rPr lang="es-ES" sz="1400" dirty="0"/>
              <a:t>Fuente: De </a:t>
            </a:r>
            <a:r>
              <a:rPr lang="es-ES" sz="1400" dirty="0" err="1"/>
              <a:t>Joy</a:t>
            </a:r>
            <a:r>
              <a:rPr lang="es-ES" sz="1400" dirty="0"/>
              <a:t> of data en </a:t>
            </a:r>
            <a:r>
              <a:rPr lang="es-ES" sz="1400" dirty="0" err="1"/>
              <a:t>Curiosity</a:t>
            </a:r>
            <a:r>
              <a:rPr lang="es-ES" sz="1400" dirty="0"/>
              <a:t> </a:t>
            </a:r>
            <a:r>
              <a:rPr lang="es-ES" sz="1400" dirty="0" err="1"/>
              <a:t>Stream</a:t>
            </a:r>
            <a:endParaRPr lang="es-ES" sz="1400" dirty="0"/>
          </a:p>
        </p:txBody>
      </p:sp>
      <p:pic>
        <p:nvPicPr>
          <p:cNvPr id="2050" name="Picture 2" descr="Credit: Getty Images/Hulton Archive">
            <a:extLst>
              <a:ext uri="{FF2B5EF4-FFF2-40B4-BE49-F238E27FC236}">
                <a16:creationId xmlns:a16="http://schemas.microsoft.com/office/drawing/2014/main" id="{76E924EC-3C90-AB46-9E69-A85627737F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9302"/>
          <a:stretch/>
        </p:blipFill>
        <p:spPr bwMode="auto">
          <a:xfrm>
            <a:off x="4629150" y="1825625"/>
            <a:ext cx="3886200" cy="4351338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2052" name="Picture 4" descr="Maps Mania: John Snow's Cholera Map in 3D">
            <a:extLst>
              <a:ext uri="{FF2B5EF4-FFF2-40B4-BE49-F238E27FC236}">
                <a16:creationId xmlns:a16="http://schemas.microsoft.com/office/drawing/2014/main" id="{D476A3A9-3404-9D46-AE2D-FFCB90CD5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900" y="179389"/>
            <a:ext cx="6642100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holera">
            <a:extLst>
              <a:ext uri="{FF2B5EF4-FFF2-40B4-BE49-F238E27FC236}">
                <a16:creationId xmlns:a16="http://schemas.microsoft.com/office/drawing/2014/main" id="{95E819E8-2E56-104A-96E3-93BFD7123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850" y="3201989"/>
            <a:ext cx="5017424" cy="334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20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80CB7-1844-1346-8D31-467F45FBA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O" dirty="0"/>
              <a:t>Pero los datos se almacenaban a mano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3B2972-6642-B34E-AB34-2F85B98D7C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O" dirty="0"/>
              <a:t>Y se procesaban igual…</a:t>
            </a:r>
          </a:p>
        </p:txBody>
      </p:sp>
    </p:spTree>
    <p:extLst>
      <p:ext uri="{BB962C8B-B14F-4D97-AF65-F5344CB8AC3E}">
        <p14:creationId xmlns:p14="http://schemas.microsoft.com/office/powerpoint/2010/main" val="564533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0A239-1C80-2E45-85E6-9EA03670B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El mapa de ruta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FCF19-FA38-ED4D-8F89-12BF9E8AA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br>
              <a:rPr lang="en-US" dirty="0"/>
            </a:br>
            <a:r>
              <a:rPr lang="en-US" dirty="0"/>
              <a:t>c.    </a:t>
            </a:r>
            <a:r>
              <a:rPr lang="en-US" dirty="0" err="1"/>
              <a:t>Módulo</a:t>
            </a:r>
            <a:r>
              <a:rPr lang="en-US" dirty="0"/>
              <a:t> 3: </a:t>
            </a:r>
            <a:r>
              <a:rPr lang="en-US" dirty="0" err="1"/>
              <a:t>Elementos</a:t>
            </a:r>
            <a:r>
              <a:rPr lang="en-US" dirty="0"/>
              <a:t> </a:t>
            </a:r>
            <a:r>
              <a:rPr lang="en-US" dirty="0" err="1"/>
              <a:t>esenciales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los </a:t>
            </a:r>
            <a:r>
              <a:rPr lang="en-US" dirty="0" err="1"/>
              <a:t>lenguajes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r>
              <a:rPr lang="en-US" dirty="0"/>
              <a:t> y el </a:t>
            </a:r>
            <a:r>
              <a:rPr lang="en-US" dirty="0" err="1"/>
              <a:t>análisis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(8 horas).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módulo</a:t>
            </a:r>
            <a:r>
              <a:rPr lang="en-US" dirty="0"/>
              <a:t> los </a:t>
            </a:r>
            <a:r>
              <a:rPr lang="en-US" dirty="0" err="1"/>
              <a:t>estudiantes</a:t>
            </a:r>
            <a:r>
              <a:rPr lang="en-US" dirty="0"/>
              <a:t> </a:t>
            </a:r>
            <a:r>
              <a:rPr lang="en-US" dirty="0" err="1"/>
              <a:t>serán</a:t>
            </a:r>
            <a:r>
              <a:rPr lang="en-US" dirty="0"/>
              <a:t> </a:t>
            </a:r>
            <a:r>
              <a:rPr lang="en-US" dirty="0" err="1"/>
              <a:t>capaces</a:t>
            </a:r>
            <a:r>
              <a:rPr lang="en-US" dirty="0"/>
              <a:t> de responder a las </a:t>
            </a:r>
            <a:r>
              <a:rPr lang="en-US" dirty="0" err="1"/>
              <a:t>preguntas</a:t>
            </a:r>
            <a:r>
              <a:rPr lang="en-US" dirty="0"/>
              <a:t>: ¿</a:t>
            </a:r>
            <a:r>
              <a:rPr lang="en-US" dirty="0" err="1"/>
              <a:t>Qué</a:t>
            </a:r>
            <a:r>
              <a:rPr lang="en-US" dirty="0"/>
              <a:t> son </a:t>
            </a:r>
            <a:r>
              <a:rPr lang="en-US" dirty="0" err="1"/>
              <a:t>elementos</a:t>
            </a:r>
            <a:r>
              <a:rPr lang="en-US" dirty="0"/>
              <a:t> </a:t>
            </a:r>
            <a:r>
              <a:rPr lang="en-US" dirty="0" err="1"/>
              <a:t>mutables</a:t>
            </a:r>
            <a:r>
              <a:rPr lang="en-US" dirty="0"/>
              <a:t> e </a:t>
            </a:r>
            <a:r>
              <a:rPr lang="en-US" dirty="0" err="1"/>
              <a:t>inmutables</a:t>
            </a:r>
            <a:r>
              <a:rPr lang="en-US" dirty="0"/>
              <a:t>?, ¿</a:t>
            </a:r>
            <a:r>
              <a:rPr lang="en-US" dirty="0" err="1"/>
              <a:t>Qué</a:t>
            </a:r>
            <a:r>
              <a:rPr lang="en-US" dirty="0"/>
              <a:t> es un </a:t>
            </a:r>
            <a:r>
              <a:rPr lang="en-US" dirty="0" err="1"/>
              <a:t>ciclo</a:t>
            </a:r>
            <a:r>
              <a:rPr lang="en-US" dirty="0"/>
              <a:t> y para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sirve</a:t>
            </a:r>
            <a:r>
              <a:rPr lang="en-US" dirty="0"/>
              <a:t>?, ¿</a:t>
            </a:r>
            <a:r>
              <a:rPr lang="en-US" dirty="0" err="1"/>
              <a:t>Qué</a:t>
            </a:r>
            <a:r>
              <a:rPr lang="en-US" dirty="0"/>
              <a:t> es una </a:t>
            </a:r>
            <a:r>
              <a:rPr lang="en-US" dirty="0" err="1"/>
              <a:t>función</a:t>
            </a:r>
            <a:r>
              <a:rPr lang="en-US" dirty="0"/>
              <a:t>?, ¿</a:t>
            </a:r>
            <a:r>
              <a:rPr lang="en-US" dirty="0" err="1"/>
              <a:t>Qué</a:t>
            </a:r>
            <a:r>
              <a:rPr lang="en-US" dirty="0"/>
              <a:t> son macros?, ¿</a:t>
            </a:r>
            <a:r>
              <a:rPr lang="en-US" dirty="0" err="1"/>
              <a:t>Qué</a:t>
            </a:r>
            <a:r>
              <a:rPr lang="en-US" dirty="0"/>
              <a:t> son los </a:t>
            </a:r>
            <a:r>
              <a:rPr lang="en-US" dirty="0" err="1"/>
              <a:t>condicionales</a:t>
            </a:r>
            <a:r>
              <a:rPr lang="en-US" dirty="0"/>
              <a:t> y </a:t>
            </a:r>
            <a:r>
              <a:rPr lang="en-US" dirty="0" err="1"/>
              <a:t>operadores</a:t>
            </a:r>
            <a:r>
              <a:rPr lang="en-US" dirty="0"/>
              <a:t> </a:t>
            </a:r>
            <a:r>
              <a:rPr lang="en-US" dirty="0" err="1"/>
              <a:t>lógicos</a:t>
            </a:r>
            <a:r>
              <a:rPr lang="en-US" dirty="0"/>
              <a:t>?, 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operaciones</a:t>
            </a:r>
            <a:r>
              <a:rPr lang="en-US" dirty="0"/>
              <a:t> es </a:t>
            </a:r>
            <a:r>
              <a:rPr lang="en-US" dirty="0" err="1"/>
              <a:t>posible</a:t>
            </a:r>
            <a:r>
              <a:rPr lang="en-US" dirty="0"/>
              <a:t> </a:t>
            </a:r>
            <a:r>
              <a:rPr lang="en-US" dirty="0" err="1"/>
              <a:t>realizar</a:t>
            </a:r>
            <a:r>
              <a:rPr lang="en-US" dirty="0"/>
              <a:t> con los LP?, 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elementos</a:t>
            </a:r>
            <a:r>
              <a:rPr lang="en-US" dirty="0"/>
              <a:t> </a:t>
            </a:r>
            <a:r>
              <a:rPr lang="en-US" dirty="0" err="1"/>
              <a:t>existen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los LP? ¿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organizar</a:t>
            </a:r>
            <a:r>
              <a:rPr lang="en-US" dirty="0"/>
              <a:t> el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siguiendo</a:t>
            </a:r>
            <a:r>
              <a:rPr lang="en-US" dirty="0"/>
              <a:t> </a:t>
            </a:r>
            <a:r>
              <a:rPr lang="en-US" dirty="0" err="1"/>
              <a:t>buenas</a:t>
            </a:r>
            <a:r>
              <a:rPr lang="en-US" dirty="0"/>
              <a:t> </a:t>
            </a:r>
            <a:r>
              <a:rPr lang="en-US" dirty="0" err="1"/>
              <a:t>prácticas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r>
              <a:rPr lang="en-US" dirty="0"/>
              <a:t>? ¿</a:t>
            </a:r>
            <a:r>
              <a:rPr lang="en-US" dirty="0" err="1"/>
              <a:t>Qué</a:t>
            </a:r>
            <a:r>
              <a:rPr lang="en-US" dirty="0"/>
              <a:t> son las  </a:t>
            </a:r>
            <a:r>
              <a:rPr lang="en-US" dirty="0" err="1"/>
              <a:t>estructuras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? 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formas</a:t>
            </a:r>
            <a:r>
              <a:rPr lang="en-US" dirty="0"/>
              <a:t> de </a:t>
            </a:r>
            <a:r>
              <a:rPr lang="en-US" dirty="0" err="1"/>
              <a:t>organizar</a:t>
            </a:r>
            <a:r>
              <a:rPr lang="en-US" dirty="0"/>
              <a:t> bases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existen</a:t>
            </a:r>
            <a:r>
              <a:rPr lang="en-US" dirty="0"/>
              <a:t>? 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d.    </a:t>
            </a:r>
            <a:r>
              <a:rPr lang="en-US" dirty="0" err="1"/>
              <a:t>Módulo</a:t>
            </a:r>
            <a:r>
              <a:rPr lang="en-US" dirty="0"/>
              <a:t> 4: </a:t>
            </a:r>
            <a:r>
              <a:rPr lang="en-US" dirty="0" err="1"/>
              <a:t>Aplicaciones</a:t>
            </a:r>
            <a:r>
              <a:rPr lang="en-US" dirty="0"/>
              <a:t> a la </a:t>
            </a:r>
            <a:r>
              <a:rPr lang="en-US" dirty="0" err="1"/>
              <a:t>limpieza</a:t>
            </a:r>
            <a:r>
              <a:rPr lang="en-US" dirty="0"/>
              <a:t> y el </a:t>
            </a:r>
            <a:r>
              <a:rPr lang="en-US" dirty="0" err="1"/>
              <a:t>procesamiento</a:t>
            </a:r>
            <a:r>
              <a:rPr lang="en-US" dirty="0"/>
              <a:t> de bases de </a:t>
            </a:r>
            <a:r>
              <a:rPr lang="en-US" dirty="0" err="1"/>
              <a:t>datos</a:t>
            </a:r>
            <a:r>
              <a:rPr lang="en-US" dirty="0"/>
              <a:t> (10 horas).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módulo</a:t>
            </a:r>
            <a:r>
              <a:rPr lang="en-US" dirty="0"/>
              <a:t> los </a:t>
            </a:r>
            <a:r>
              <a:rPr lang="en-US" dirty="0" err="1"/>
              <a:t>estudiantes</a:t>
            </a:r>
            <a:r>
              <a:rPr lang="en-US" dirty="0"/>
              <a:t> </a:t>
            </a:r>
            <a:r>
              <a:rPr lang="en-US" dirty="0" err="1"/>
              <a:t>serán</a:t>
            </a:r>
            <a:r>
              <a:rPr lang="en-US" dirty="0"/>
              <a:t> </a:t>
            </a:r>
            <a:r>
              <a:rPr lang="en-US" dirty="0" err="1"/>
              <a:t>capaces</a:t>
            </a:r>
            <a:r>
              <a:rPr lang="en-US" dirty="0"/>
              <a:t> de responder a las </a:t>
            </a:r>
            <a:r>
              <a:rPr lang="en-US" dirty="0" err="1"/>
              <a:t>preguntas</a:t>
            </a:r>
            <a:r>
              <a:rPr lang="en-US" dirty="0"/>
              <a:t>: ¿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cargar</a:t>
            </a:r>
            <a:r>
              <a:rPr lang="en-US" dirty="0"/>
              <a:t>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los LP?, 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formatos</a:t>
            </a:r>
            <a:r>
              <a:rPr lang="en-US" dirty="0"/>
              <a:t> </a:t>
            </a:r>
            <a:r>
              <a:rPr lang="en-US" dirty="0" err="1"/>
              <a:t>puedo</a:t>
            </a:r>
            <a:r>
              <a:rPr lang="en-US" dirty="0"/>
              <a:t> </a:t>
            </a:r>
            <a:r>
              <a:rPr lang="en-US" dirty="0" err="1"/>
              <a:t>abrir</a:t>
            </a:r>
            <a:r>
              <a:rPr lang="en-US" dirty="0"/>
              <a:t> con los LP?, ¿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puedo</a:t>
            </a:r>
            <a:r>
              <a:rPr lang="en-US" dirty="0"/>
              <a:t> </a:t>
            </a:r>
            <a:r>
              <a:rPr lang="en-US" dirty="0" err="1"/>
              <a:t>generar</a:t>
            </a:r>
            <a:r>
              <a:rPr lang="en-US" dirty="0"/>
              <a:t> </a:t>
            </a:r>
            <a:r>
              <a:rPr lang="en-US" dirty="0" err="1"/>
              <a:t>nuevas</a:t>
            </a:r>
            <a:r>
              <a:rPr lang="en-US" dirty="0"/>
              <a:t> variables?, ¿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puedo</a:t>
            </a:r>
            <a:r>
              <a:rPr lang="en-US" dirty="0"/>
              <a:t> </a:t>
            </a:r>
            <a:r>
              <a:rPr lang="en-US" dirty="0" err="1"/>
              <a:t>combinar</a:t>
            </a:r>
            <a:r>
              <a:rPr lang="en-US" dirty="0"/>
              <a:t> bases de </a:t>
            </a:r>
            <a:r>
              <a:rPr lang="en-US" dirty="0" err="1"/>
              <a:t>datos</a:t>
            </a:r>
            <a:r>
              <a:rPr lang="en-US" dirty="0"/>
              <a:t>?, ¿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puedo</a:t>
            </a:r>
            <a:r>
              <a:rPr lang="en-US" dirty="0"/>
              <a:t> </a:t>
            </a:r>
            <a:r>
              <a:rPr lang="en-US" dirty="0" err="1"/>
              <a:t>depurar</a:t>
            </a:r>
            <a:r>
              <a:rPr lang="en-US" dirty="0"/>
              <a:t> bases de </a:t>
            </a:r>
            <a:r>
              <a:rPr lang="en-US" dirty="0" err="1"/>
              <a:t>datos</a:t>
            </a:r>
            <a:r>
              <a:rPr lang="en-US" dirty="0"/>
              <a:t>?, ¿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puedo</a:t>
            </a:r>
            <a:r>
              <a:rPr lang="en-US" dirty="0"/>
              <a:t> </a:t>
            </a:r>
            <a:r>
              <a:rPr lang="en-US" dirty="0" err="1"/>
              <a:t>reestructurar</a:t>
            </a:r>
            <a:r>
              <a:rPr lang="en-US" dirty="0"/>
              <a:t> las bases de </a:t>
            </a:r>
            <a:r>
              <a:rPr lang="en-US" dirty="0" err="1"/>
              <a:t>datos</a:t>
            </a:r>
            <a:r>
              <a:rPr lang="en-US" dirty="0"/>
              <a:t>? </a:t>
            </a:r>
            <a:br>
              <a:rPr lang="en-US" dirty="0"/>
            </a:br>
            <a:endParaRPr lang="en-CO" dirty="0"/>
          </a:p>
        </p:txBody>
      </p:sp>
    </p:spTree>
    <p:extLst>
      <p:ext uri="{BB962C8B-B14F-4D97-AF65-F5344CB8AC3E}">
        <p14:creationId xmlns:p14="http://schemas.microsoft.com/office/powerpoint/2010/main" val="13048557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F7DAA-3C86-1A44-A8B4-E9AB06868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D280B-4A9F-D34D-86F7-B0D40A2D00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125CAB-7A6A-A446-ADA3-D49E6F8A9A9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C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2C0264-E2D2-FE41-AC62-3DAD224AF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2188"/>
            <a:ext cx="9144000" cy="5693624"/>
          </a:xfrm>
          <a:prstGeom prst="rect">
            <a:avLst/>
          </a:prstGeom>
        </p:spPr>
      </p:pic>
      <p:pic>
        <p:nvPicPr>
          <p:cNvPr id="3074" name="Picture 2" descr="u t k u tun en Twitter: &quot;A Mathematical Theory of Communication 1948. By C.  E. SHANNON. Entropy - information theory. The paradigm of complex  probability and Claude Shannon's information theory. #Science #">
            <a:extLst>
              <a:ext uri="{FF2B5EF4-FFF2-40B4-BE49-F238E27FC236}">
                <a16:creationId xmlns:a16="http://schemas.microsoft.com/office/drawing/2014/main" id="{87AFB0E9-E532-BC48-8603-3193DE1669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3" r="22859"/>
          <a:stretch/>
        </p:blipFill>
        <p:spPr bwMode="auto">
          <a:xfrm>
            <a:off x="6572250" y="0"/>
            <a:ext cx="2571750" cy="231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3123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1FD8DFA-1569-5E40-BFEA-300B5EDE1816}"/>
              </a:ext>
            </a:extLst>
          </p:cNvPr>
          <p:cNvSpPr/>
          <p:nvPr/>
        </p:nvSpPr>
        <p:spPr>
          <a:xfrm>
            <a:off x="914400" y="2211184"/>
            <a:ext cx="1662546" cy="1579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A5AEF2-E0D4-DF4D-848A-187A3EE55217}"/>
              </a:ext>
            </a:extLst>
          </p:cNvPr>
          <p:cNvSpPr/>
          <p:nvPr/>
        </p:nvSpPr>
        <p:spPr>
          <a:xfrm>
            <a:off x="6187440" y="2211185"/>
            <a:ext cx="1662546" cy="1579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9C769D-CB0A-C64B-A321-158D16D477BD}"/>
              </a:ext>
            </a:extLst>
          </p:cNvPr>
          <p:cNvSpPr txBox="1"/>
          <p:nvPr/>
        </p:nvSpPr>
        <p:spPr>
          <a:xfrm>
            <a:off x="1203976" y="1780710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Emisor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36DEE7-5723-1B42-B0E8-6BB0A664194A}"/>
              </a:ext>
            </a:extLst>
          </p:cNvPr>
          <p:cNvSpPr txBox="1"/>
          <p:nvPr/>
        </p:nvSpPr>
        <p:spPr>
          <a:xfrm>
            <a:off x="6507932" y="1780710"/>
            <a:ext cx="1021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Receptor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7F5D56-1C87-C04C-B9E2-B3F3FF5814AB}"/>
              </a:ext>
            </a:extLst>
          </p:cNvPr>
          <p:cNvCxnSpPr>
            <a:endCxn id="6" idx="1"/>
          </p:cNvCxnSpPr>
          <p:nvPr/>
        </p:nvCxnSpPr>
        <p:spPr>
          <a:xfrm>
            <a:off x="2693324" y="3000893"/>
            <a:ext cx="349411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0B5DF9-F8CB-204F-80B8-9FA62E8DE0DE}"/>
              </a:ext>
            </a:extLst>
          </p:cNvPr>
          <p:cNvSpPr txBox="1"/>
          <p:nvPr/>
        </p:nvSpPr>
        <p:spPr>
          <a:xfrm>
            <a:off x="3898727" y="2631561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mensaje</a:t>
            </a:r>
          </a:p>
        </p:txBody>
      </p:sp>
    </p:spTree>
    <p:extLst>
      <p:ext uri="{BB962C8B-B14F-4D97-AF65-F5344CB8AC3E}">
        <p14:creationId xmlns:p14="http://schemas.microsoft.com/office/powerpoint/2010/main" val="2458049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1FD8DFA-1569-5E40-BFEA-300B5EDE1816}"/>
              </a:ext>
            </a:extLst>
          </p:cNvPr>
          <p:cNvSpPr/>
          <p:nvPr/>
        </p:nvSpPr>
        <p:spPr>
          <a:xfrm>
            <a:off x="914400" y="2211184"/>
            <a:ext cx="1662546" cy="1579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A5AEF2-E0D4-DF4D-848A-187A3EE55217}"/>
              </a:ext>
            </a:extLst>
          </p:cNvPr>
          <p:cNvSpPr/>
          <p:nvPr/>
        </p:nvSpPr>
        <p:spPr>
          <a:xfrm>
            <a:off x="6187440" y="2211185"/>
            <a:ext cx="1662546" cy="1579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9C769D-CB0A-C64B-A321-158D16D477BD}"/>
              </a:ext>
            </a:extLst>
          </p:cNvPr>
          <p:cNvSpPr txBox="1"/>
          <p:nvPr/>
        </p:nvSpPr>
        <p:spPr>
          <a:xfrm>
            <a:off x="1203976" y="1780710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Emisor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36DEE7-5723-1B42-B0E8-6BB0A664194A}"/>
              </a:ext>
            </a:extLst>
          </p:cNvPr>
          <p:cNvSpPr txBox="1"/>
          <p:nvPr/>
        </p:nvSpPr>
        <p:spPr>
          <a:xfrm>
            <a:off x="6507932" y="1780710"/>
            <a:ext cx="1021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Receptor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7F5D56-1C87-C04C-B9E2-B3F3FF5814AB}"/>
              </a:ext>
            </a:extLst>
          </p:cNvPr>
          <p:cNvCxnSpPr>
            <a:endCxn id="6" idx="1"/>
          </p:cNvCxnSpPr>
          <p:nvPr/>
        </p:nvCxnSpPr>
        <p:spPr>
          <a:xfrm>
            <a:off x="2693324" y="3000893"/>
            <a:ext cx="349411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0B5DF9-F8CB-204F-80B8-9FA62E8DE0DE}"/>
              </a:ext>
            </a:extLst>
          </p:cNvPr>
          <p:cNvSpPr txBox="1"/>
          <p:nvPr/>
        </p:nvSpPr>
        <p:spPr>
          <a:xfrm>
            <a:off x="3898727" y="2631561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mensaje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220F45A-76A4-7044-9B95-DDACE186D8CE}"/>
              </a:ext>
            </a:extLst>
          </p:cNvPr>
          <p:cNvSpPr/>
          <p:nvPr/>
        </p:nvSpPr>
        <p:spPr>
          <a:xfrm>
            <a:off x="3491345" y="2150042"/>
            <a:ext cx="1762299" cy="1278958"/>
          </a:xfrm>
          <a:prstGeom prst="rect">
            <a:avLst/>
          </a:prstGeom>
          <a:blipFill dpi="0" rotWithShape="1">
            <a:blip r:embed="rId2">
              <a:alphaModFix amt="58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25D2CD-06AE-9B40-99FE-F3B1008B2299}"/>
              </a:ext>
            </a:extLst>
          </p:cNvPr>
          <p:cNvSpPr txBox="1"/>
          <p:nvPr/>
        </p:nvSpPr>
        <p:spPr>
          <a:xfrm>
            <a:off x="4080347" y="1780710"/>
            <a:ext cx="720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dirty="0"/>
              <a:t>Ruido</a:t>
            </a:r>
          </a:p>
        </p:txBody>
      </p:sp>
    </p:spTree>
    <p:extLst>
      <p:ext uri="{BB962C8B-B14F-4D97-AF65-F5344CB8AC3E}">
        <p14:creationId xmlns:p14="http://schemas.microsoft.com/office/powerpoint/2010/main" val="2501626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AD9A71-6DD2-8E40-BA11-118ECBA473ED}"/>
              </a:ext>
            </a:extLst>
          </p:cNvPr>
          <p:cNvSpPr txBox="1"/>
          <p:nvPr/>
        </p:nvSpPr>
        <p:spPr>
          <a:xfrm>
            <a:off x="1723495" y="1480251"/>
            <a:ext cx="5697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/>
              <a:t>En una corriente eléctrica se pueden distinguir dos estados </a:t>
            </a:r>
          </a:p>
          <a:p>
            <a:pPr algn="ctr"/>
            <a:r>
              <a:rPr lang="es-ES" dirty="0"/>
              <a:t>(medio caricatura, pero sí):</a:t>
            </a:r>
            <a:endParaRPr lang="en-CO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D6A298-5801-D340-B4C9-CF8051D49102}"/>
              </a:ext>
            </a:extLst>
          </p:cNvPr>
          <p:cNvSpPr/>
          <p:nvPr/>
        </p:nvSpPr>
        <p:spPr>
          <a:xfrm>
            <a:off x="2025035" y="3046615"/>
            <a:ext cx="864524" cy="11970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9B41EE-3034-5845-A603-6FFCC8608291}"/>
              </a:ext>
            </a:extLst>
          </p:cNvPr>
          <p:cNvSpPr/>
          <p:nvPr/>
        </p:nvSpPr>
        <p:spPr>
          <a:xfrm>
            <a:off x="3510740" y="3046615"/>
            <a:ext cx="864524" cy="11970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5689E5-DFBC-B742-91A0-6720B503113D}"/>
              </a:ext>
            </a:extLst>
          </p:cNvPr>
          <p:cNvSpPr txBox="1"/>
          <p:nvPr/>
        </p:nvSpPr>
        <p:spPr>
          <a:xfrm>
            <a:off x="1876849" y="2677283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O" dirty="0"/>
              <a:t>Encendido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C2915A-533B-0248-BEB3-B1C95D1DEFC7}"/>
              </a:ext>
            </a:extLst>
          </p:cNvPr>
          <p:cNvSpPr txBox="1"/>
          <p:nvPr/>
        </p:nvSpPr>
        <p:spPr>
          <a:xfrm>
            <a:off x="3444148" y="2677283"/>
            <a:ext cx="997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O" dirty="0"/>
              <a:t>Apagado</a:t>
            </a:r>
          </a:p>
        </p:txBody>
      </p:sp>
    </p:spTree>
    <p:extLst>
      <p:ext uri="{BB962C8B-B14F-4D97-AF65-F5344CB8AC3E}">
        <p14:creationId xmlns:p14="http://schemas.microsoft.com/office/powerpoint/2010/main" val="29746788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7D6A298-5801-D340-B4C9-CF8051D49102}"/>
              </a:ext>
            </a:extLst>
          </p:cNvPr>
          <p:cNvSpPr/>
          <p:nvPr/>
        </p:nvSpPr>
        <p:spPr>
          <a:xfrm>
            <a:off x="2025035" y="3046615"/>
            <a:ext cx="864524" cy="11970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9B41EE-3034-5845-A603-6FFCC8608291}"/>
              </a:ext>
            </a:extLst>
          </p:cNvPr>
          <p:cNvSpPr/>
          <p:nvPr/>
        </p:nvSpPr>
        <p:spPr>
          <a:xfrm>
            <a:off x="3510740" y="3046615"/>
            <a:ext cx="864524" cy="11970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5689E5-DFBC-B742-91A0-6720B503113D}"/>
              </a:ext>
            </a:extLst>
          </p:cNvPr>
          <p:cNvSpPr txBox="1"/>
          <p:nvPr/>
        </p:nvSpPr>
        <p:spPr>
          <a:xfrm>
            <a:off x="1876849" y="2677283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O" dirty="0"/>
              <a:t>Encendido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C2915A-533B-0248-BEB3-B1C95D1DEFC7}"/>
              </a:ext>
            </a:extLst>
          </p:cNvPr>
          <p:cNvSpPr txBox="1"/>
          <p:nvPr/>
        </p:nvSpPr>
        <p:spPr>
          <a:xfrm>
            <a:off x="3444148" y="2677283"/>
            <a:ext cx="997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O" dirty="0"/>
              <a:t>Apagado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415460-D9FC-D040-A9D1-221AD950A718}"/>
              </a:ext>
            </a:extLst>
          </p:cNvPr>
          <p:cNvCxnSpPr/>
          <p:nvPr/>
        </p:nvCxnSpPr>
        <p:spPr>
          <a:xfrm>
            <a:off x="2596413" y="4928388"/>
            <a:ext cx="0" cy="278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69D331-1CC0-A045-9C05-9129BC9179F4}"/>
              </a:ext>
            </a:extLst>
          </p:cNvPr>
          <p:cNvCxnSpPr>
            <a:cxnSpLocks/>
          </p:cNvCxnSpPr>
          <p:nvPr/>
        </p:nvCxnSpPr>
        <p:spPr>
          <a:xfrm>
            <a:off x="2638943" y="4735972"/>
            <a:ext cx="0" cy="693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175B1B4-F12E-7E41-9B52-FDA88A3C539C}"/>
              </a:ext>
            </a:extLst>
          </p:cNvPr>
          <p:cNvCxnSpPr>
            <a:cxnSpLocks/>
          </p:cNvCxnSpPr>
          <p:nvPr/>
        </p:nvCxnSpPr>
        <p:spPr>
          <a:xfrm>
            <a:off x="2681473" y="4845695"/>
            <a:ext cx="0" cy="466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58A7D41-7491-2145-8E50-6C967D7ED168}"/>
              </a:ext>
            </a:extLst>
          </p:cNvPr>
          <p:cNvCxnSpPr/>
          <p:nvPr/>
        </p:nvCxnSpPr>
        <p:spPr>
          <a:xfrm>
            <a:off x="2724003" y="4928388"/>
            <a:ext cx="0" cy="278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A853E9-16C4-3B45-AA5F-B36EA23444A7}"/>
              </a:ext>
            </a:extLst>
          </p:cNvPr>
          <p:cNvCxnSpPr>
            <a:cxnSpLocks/>
          </p:cNvCxnSpPr>
          <p:nvPr/>
        </p:nvCxnSpPr>
        <p:spPr>
          <a:xfrm>
            <a:off x="2766533" y="5030080"/>
            <a:ext cx="0" cy="94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71BBE91-A47C-144D-80B3-5B9440469A95}"/>
              </a:ext>
            </a:extLst>
          </p:cNvPr>
          <p:cNvCxnSpPr>
            <a:cxnSpLocks/>
          </p:cNvCxnSpPr>
          <p:nvPr/>
        </p:nvCxnSpPr>
        <p:spPr>
          <a:xfrm>
            <a:off x="2809063" y="5030080"/>
            <a:ext cx="0" cy="94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DBCDB87-B84A-E14B-9EEC-7B205B32F30D}"/>
              </a:ext>
            </a:extLst>
          </p:cNvPr>
          <p:cNvCxnSpPr>
            <a:cxnSpLocks/>
          </p:cNvCxnSpPr>
          <p:nvPr/>
        </p:nvCxnSpPr>
        <p:spPr>
          <a:xfrm>
            <a:off x="2851593" y="4966110"/>
            <a:ext cx="0" cy="20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526C2CD-C699-A542-B22E-BFAF2438E612}"/>
              </a:ext>
            </a:extLst>
          </p:cNvPr>
          <p:cNvCxnSpPr/>
          <p:nvPr/>
        </p:nvCxnSpPr>
        <p:spPr>
          <a:xfrm>
            <a:off x="2894123" y="4928388"/>
            <a:ext cx="0" cy="278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29E3ABF-8250-574D-B8E1-C00203AA973C}"/>
              </a:ext>
            </a:extLst>
          </p:cNvPr>
          <p:cNvCxnSpPr>
            <a:cxnSpLocks/>
          </p:cNvCxnSpPr>
          <p:nvPr/>
        </p:nvCxnSpPr>
        <p:spPr>
          <a:xfrm>
            <a:off x="2936653" y="5030080"/>
            <a:ext cx="0" cy="94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A178783-607C-8941-9A0B-0E397D4F30FF}"/>
              </a:ext>
            </a:extLst>
          </p:cNvPr>
          <p:cNvCxnSpPr>
            <a:cxnSpLocks/>
          </p:cNvCxnSpPr>
          <p:nvPr/>
        </p:nvCxnSpPr>
        <p:spPr>
          <a:xfrm>
            <a:off x="2979183" y="5056421"/>
            <a:ext cx="0" cy="52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B049330-2018-AD4B-B199-FF91A7E5FEA8}"/>
              </a:ext>
            </a:extLst>
          </p:cNvPr>
          <p:cNvCxnSpPr>
            <a:cxnSpLocks/>
          </p:cNvCxnSpPr>
          <p:nvPr/>
        </p:nvCxnSpPr>
        <p:spPr>
          <a:xfrm>
            <a:off x="3021713" y="5030080"/>
            <a:ext cx="0" cy="94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C94829E-DEB2-6549-A65E-343B605F66E9}"/>
              </a:ext>
            </a:extLst>
          </p:cNvPr>
          <p:cNvCxnSpPr>
            <a:cxnSpLocks/>
          </p:cNvCxnSpPr>
          <p:nvPr/>
        </p:nvCxnSpPr>
        <p:spPr>
          <a:xfrm>
            <a:off x="3064243" y="5030080"/>
            <a:ext cx="0" cy="94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6A35793-5333-5044-A88F-BB26C7CDE4C0}"/>
              </a:ext>
            </a:extLst>
          </p:cNvPr>
          <p:cNvCxnSpPr>
            <a:cxnSpLocks/>
          </p:cNvCxnSpPr>
          <p:nvPr/>
        </p:nvCxnSpPr>
        <p:spPr>
          <a:xfrm>
            <a:off x="3106773" y="5015028"/>
            <a:ext cx="0" cy="139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89BE391-02EA-8245-8735-A981B078B8E9}"/>
              </a:ext>
            </a:extLst>
          </p:cNvPr>
          <p:cNvCxnSpPr>
            <a:cxnSpLocks/>
          </p:cNvCxnSpPr>
          <p:nvPr/>
        </p:nvCxnSpPr>
        <p:spPr>
          <a:xfrm>
            <a:off x="3151883" y="5056421"/>
            <a:ext cx="0" cy="67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5F10AB2-571B-5943-8142-1F12ECF20118}"/>
              </a:ext>
            </a:extLst>
          </p:cNvPr>
          <p:cNvCxnSpPr>
            <a:cxnSpLocks/>
          </p:cNvCxnSpPr>
          <p:nvPr/>
        </p:nvCxnSpPr>
        <p:spPr>
          <a:xfrm>
            <a:off x="3191833" y="5056421"/>
            <a:ext cx="0" cy="60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C1DE2C-4FC7-5F44-9713-71485EE64BF2}"/>
              </a:ext>
            </a:extLst>
          </p:cNvPr>
          <p:cNvCxnSpPr>
            <a:cxnSpLocks/>
          </p:cNvCxnSpPr>
          <p:nvPr/>
        </p:nvCxnSpPr>
        <p:spPr>
          <a:xfrm>
            <a:off x="3234363" y="5015028"/>
            <a:ext cx="0" cy="154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5515224-2298-2346-A1B9-AACA08928A0A}"/>
              </a:ext>
            </a:extLst>
          </p:cNvPr>
          <p:cNvCxnSpPr>
            <a:cxnSpLocks/>
          </p:cNvCxnSpPr>
          <p:nvPr/>
        </p:nvCxnSpPr>
        <p:spPr>
          <a:xfrm>
            <a:off x="3276893" y="5018791"/>
            <a:ext cx="0" cy="1091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E99A1A4-1E7D-9B47-812A-007071D2872E}"/>
              </a:ext>
            </a:extLst>
          </p:cNvPr>
          <p:cNvCxnSpPr>
            <a:cxnSpLocks/>
          </p:cNvCxnSpPr>
          <p:nvPr/>
        </p:nvCxnSpPr>
        <p:spPr>
          <a:xfrm>
            <a:off x="3319423" y="5056421"/>
            <a:ext cx="0" cy="52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0A9F5F5-E07E-AF45-A243-7B28D52A599A}"/>
              </a:ext>
            </a:extLst>
          </p:cNvPr>
          <p:cNvCxnSpPr>
            <a:cxnSpLocks/>
          </p:cNvCxnSpPr>
          <p:nvPr/>
        </p:nvCxnSpPr>
        <p:spPr>
          <a:xfrm>
            <a:off x="3361953" y="5048895"/>
            <a:ext cx="0" cy="63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56EDA98-CD52-964A-88CF-336772E782AC}"/>
              </a:ext>
            </a:extLst>
          </p:cNvPr>
          <p:cNvCxnSpPr>
            <a:cxnSpLocks/>
          </p:cNvCxnSpPr>
          <p:nvPr/>
        </p:nvCxnSpPr>
        <p:spPr>
          <a:xfrm>
            <a:off x="3404483" y="5056421"/>
            <a:ext cx="0" cy="52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3756643-2F66-F84D-BB82-89D3ABEE2D22}"/>
              </a:ext>
            </a:extLst>
          </p:cNvPr>
          <p:cNvCxnSpPr>
            <a:cxnSpLocks/>
          </p:cNvCxnSpPr>
          <p:nvPr/>
        </p:nvCxnSpPr>
        <p:spPr>
          <a:xfrm>
            <a:off x="3447013" y="5015028"/>
            <a:ext cx="0" cy="124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8C35B42-D949-7441-9B5A-92BD1FCDC745}"/>
              </a:ext>
            </a:extLst>
          </p:cNvPr>
          <p:cNvCxnSpPr>
            <a:cxnSpLocks/>
          </p:cNvCxnSpPr>
          <p:nvPr/>
        </p:nvCxnSpPr>
        <p:spPr>
          <a:xfrm>
            <a:off x="3489543" y="5026317"/>
            <a:ext cx="0" cy="90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CCF4812-9A00-BB4E-81B3-F4F5D9D054D4}"/>
              </a:ext>
            </a:extLst>
          </p:cNvPr>
          <p:cNvCxnSpPr>
            <a:cxnSpLocks/>
          </p:cNvCxnSpPr>
          <p:nvPr/>
        </p:nvCxnSpPr>
        <p:spPr>
          <a:xfrm>
            <a:off x="3532073" y="4969873"/>
            <a:ext cx="0" cy="188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09FC0B0-54A5-0E4F-92FE-86F14470CB43}"/>
              </a:ext>
            </a:extLst>
          </p:cNvPr>
          <p:cNvCxnSpPr>
            <a:cxnSpLocks/>
          </p:cNvCxnSpPr>
          <p:nvPr/>
        </p:nvCxnSpPr>
        <p:spPr>
          <a:xfrm>
            <a:off x="3574603" y="5041369"/>
            <a:ext cx="0" cy="71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5B281A2-EE28-F34C-8F0C-C7B533C2E135}"/>
              </a:ext>
            </a:extLst>
          </p:cNvPr>
          <p:cNvCxnSpPr>
            <a:cxnSpLocks/>
          </p:cNvCxnSpPr>
          <p:nvPr/>
        </p:nvCxnSpPr>
        <p:spPr>
          <a:xfrm>
            <a:off x="3617133" y="5050071"/>
            <a:ext cx="0" cy="52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EAD7A5E-AAE3-764F-8E67-512F64A1AB16}"/>
              </a:ext>
            </a:extLst>
          </p:cNvPr>
          <p:cNvCxnSpPr>
            <a:cxnSpLocks/>
          </p:cNvCxnSpPr>
          <p:nvPr/>
        </p:nvCxnSpPr>
        <p:spPr>
          <a:xfrm>
            <a:off x="3659663" y="5015028"/>
            <a:ext cx="0" cy="124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565BD96-DAA2-CD44-93BF-96BA2D8291F2}"/>
              </a:ext>
            </a:extLst>
          </p:cNvPr>
          <p:cNvCxnSpPr>
            <a:cxnSpLocks/>
          </p:cNvCxnSpPr>
          <p:nvPr/>
        </p:nvCxnSpPr>
        <p:spPr>
          <a:xfrm>
            <a:off x="3702193" y="5041369"/>
            <a:ext cx="0" cy="61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4C43492-EA00-F24C-A61F-AE2DE777000C}"/>
              </a:ext>
            </a:extLst>
          </p:cNvPr>
          <p:cNvCxnSpPr>
            <a:cxnSpLocks/>
          </p:cNvCxnSpPr>
          <p:nvPr/>
        </p:nvCxnSpPr>
        <p:spPr>
          <a:xfrm>
            <a:off x="3744723" y="5015028"/>
            <a:ext cx="0" cy="124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5B83137-D141-594C-B786-39BF136EBA30}"/>
              </a:ext>
            </a:extLst>
          </p:cNvPr>
          <p:cNvCxnSpPr>
            <a:cxnSpLocks/>
          </p:cNvCxnSpPr>
          <p:nvPr/>
        </p:nvCxnSpPr>
        <p:spPr>
          <a:xfrm>
            <a:off x="3787253" y="4966110"/>
            <a:ext cx="0" cy="20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F357604-DC1F-684D-8530-2683B73F1FCB}"/>
              </a:ext>
            </a:extLst>
          </p:cNvPr>
          <p:cNvCxnSpPr/>
          <p:nvPr/>
        </p:nvCxnSpPr>
        <p:spPr>
          <a:xfrm>
            <a:off x="3829783" y="4928388"/>
            <a:ext cx="0" cy="278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605F8CE-CDC4-1344-94D2-EC5BAF3CE227}"/>
              </a:ext>
            </a:extLst>
          </p:cNvPr>
          <p:cNvCxnSpPr>
            <a:cxnSpLocks/>
          </p:cNvCxnSpPr>
          <p:nvPr/>
        </p:nvCxnSpPr>
        <p:spPr>
          <a:xfrm>
            <a:off x="3872313" y="4792473"/>
            <a:ext cx="0" cy="5904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7BA4800-00BD-4348-B236-C92FF5DE292B}"/>
              </a:ext>
            </a:extLst>
          </p:cNvPr>
          <p:cNvCxnSpPr>
            <a:cxnSpLocks/>
          </p:cNvCxnSpPr>
          <p:nvPr/>
        </p:nvCxnSpPr>
        <p:spPr>
          <a:xfrm>
            <a:off x="3912337" y="4583350"/>
            <a:ext cx="0" cy="846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DB9F996-7C45-334D-BC02-4ADCBA475BD2}"/>
              </a:ext>
            </a:extLst>
          </p:cNvPr>
          <p:cNvCxnSpPr>
            <a:cxnSpLocks/>
          </p:cNvCxnSpPr>
          <p:nvPr/>
        </p:nvCxnSpPr>
        <p:spPr>
          <a:xfrm>
            <a:off x="3957373" y="4735972"/>
            <a:ext cx="0" cy="576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A1AF8C2-07DA-7748-9C5F-5351C6970A92}"/>
              </a:ext>
            </a:extLst>
          </p:cNvPr>
          <p:cNvCxnSpPr>
            <a:cxnSpLocks/>
          </p:cNvCxnSpPr>
          <p:nvPr/>
        </p:nvCxnSpPr>
        <p:spPr>
          <a:xfrm>
            <a:off x="3999903" y="5015028"/>
            <a:ext cx="0" cy="124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DFD6649-7D3B-2A4A-AAFD-4FBB01C8356D}"/>
              </a:ext>
            </a:extLst>
          </p:cNvPr>
          <p:cNvCxnSpPr>
            <a:cxnSpLocks/>
          </p:cNvCxnSpPr>
          <p:nvPr/>
        </p:nvCxnSpPr>
        <p:spPr>
          <a:xfrm>
            <a:off x="4042433" y="5041369"/>
            <a:ext cx="0" cy="61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CC488EE-666E-E145-976E-57D24AD03357}"/>
              </a:ext>
            </a:extLst>
          </p:cNvPr>
          <p:cNvCxnSpPr>
            <a:cxnSpLocks/>
          </p:cNvCxnSpPr>
          <p:nvPr/>
        </p:nvCxnSpPr>
        <p:spPr>
          <a:xfrm>
            <a:off x="4084963" y="4966110"/>
            <a:ext cx="0" cy="20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625A039-0A4C-6B48-A984-1C14ED8F7E39}"/>
              </a:ext>
            </a:extLst>
          </p:cNvPr>
          <p:cNvCxnSpPr/>
          <p:nvPr/>
        </p:nvCxnSpPr>
        <p:spPr>
          <a:xfrm>
            <a:off x="4127493" y="4928388"/>
            <a:ext cx="0" cy="278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7154CB7-AAC2-BE4F-89BF-BE604DA789CB}"/>
              </a:ext>
            </a:extLst>
          </p:cNvPr>
          <p:cNvCxnSpPr>
            <a:cxnSpLocks/>
          </p:cNvCxnSpPr>
          <p:nvPr/>
        </p:nvCxnSpPr>
        <p:spPr>
          <a:xfrm>
            <a:off x="4170023" y="4792473"/>
            <a:ext cx="0" cy="557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6AD7E9-FA53-124B-BCAF-220B662F6497}"/>
              </a:ext>
            </a:extLst>
          </p:cNvPr>
          <p:cNvCxnSpPr>
            <a:cxnSpLocks/>
          </p:cNvCxnSpPr>
          <p:nvPr/>
        </p:nvCxnSpPr>
        <p:spPr>
          <a:xfrm>
            <a:off x="4212553" y="4723672"/>
            <a:ext cx="0" cy="693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17A7303-8304-2B42-B5F4-FA4393D2F172}"/>
              </a:ext>
            </a:extLst>
          </p:cNvPr>
          <p:cNvCxnSpPr/>
          <p:nvPr/>
        </p:nvCxnSpPr>
        <p:spPr>
          <a:xfrm>
            <a:off x="4255083" y="4928388"/>
            <a:ext cx="0" cy="278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BCA918D-A178-BB43-BF20-1D8E353380F0}"/>
              </a:ext>
            </a:extLst>
          </p:cNvPr>
          <p:cNvCxnSpPr>
            <a:cxnSpLocks/>
          </p:cNvCxnSpPr>
          <p:nvPr/>
        </p:nvCxnSpPr>
        <p:spPr>
          <a:xfrm>
            <a:off x="4297613" y="4583350"/>
            <a:ext cx="0" cy="928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6AF97F-FCBA-404F-AA87-2515BDADA716}"/>
              </a:ext>
            </a:extLst>
          </p:cNvPr>
          <p:cNvCxnSpPr>
            <a:cxnSpLocks/>
          </p:cNvCxnSpPr>
          <p:nvPr/>
        </p:nvCxnSpPr>
        <p:spPr>
          <a:xfrm>
            <a:off x="4340143" y="4400397"/>
            <a:ext cx="0" cy="1207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1E42C72-7D4A-7342-A016-70A5DFC7E37C}"/>
              </a:ext>
            </a:extLst>
          </p:cNvPr>
          <p:cNvCxnSpPr>
            <a:cxnSpLocks/>
          </p:cNvCxnSpPr>
          <p:nvPr/>
        </p:nvCxnSpPr>
        <p:spPr>
          <a:xfrm>
            <a:off x="4382673" y="4661371"/>
            <a:ext cx="0" cy="771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6D286EF-888F-4F4D-933B-FD3BDA367ED0}"/>
              </a:ext>
            </a:extLst>
          </p:cNvPr>
          <p:cNvCxnSpPr>
            <a:cxnSpLocks/>
          </p:cNvCxnSpPr>
          <p:nvPr/>
        </p:nvCxnSpPr>
        <p:spPr>
          <a:xfrm>
            <a:off x="4425203" y="4792473"/>
            <a:ext cx="0" cy="519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3AE3903-FB01-384F-B1E3-9499209B50D6}"/>
              </a:ext>
            </a:extLst>
          </p:cNvPr>
          <p:cNvCxnSpPr/>
          <p:nvPr/>
        </p:nvCxnSpPr>
        <p:spPr>
          <a:xfrm>
            <a:off x="4467733" y="4928388"/>
            <a:ext cx="0" cy="278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8246B43-54D1-0749-946C-84C471C34831}"/>
              </a:ext>
            </a:extLst>
          </p:cNvPr>
          <p:cNvCxnSpPr>
            <a:cxnSpLocks/>
          </p:cNvCxnSpPr>
          <p:nvPr/>
        </p:nvCxnSpPr>
        <p:spPr>
          <a:xfrm>
            <a:off x="4510263" y="5015028"/>
            <a:ext cx="0" cy="10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E26F950-5BA6-254D-A88B-5C495A4429D7}"/>
              </a:ext>
            </a:extLst>
          </p:cNvPr>
          <p:cNvCxnSpPr>
            <a:cxnSpLocks/>
          </p:cNvCxnSpPr>
          <p:nvPr/>
        </p:nvCxnSpPr>
        <p:spPr>
          <a:xfrm>
            <a:off x="4552793" y="4966110"/>
            <a:ext cx="0" cy="188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02B2E68-ECC5-5F4E-8647-06CCA7B0244C}"/>
              </a:ext>
            </a:extLst>
          </p:cNvPr>
          <p:cNvCxnSpPr>
            <a:cxnSpLocks/>
          </p:cNvCxnSpPr>
          <p:nvPr/>
        </p:nvCxnSpPr>
        <p:spPr>
          <a:xfrm>
            <a:off x="4595323" y="4928388"/>
            <a:ext cx="0" cy="278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56FCEB7-18B1-8342-A669-1677E20AB469}"/>
              </a:ext>
            </a:extLst>
          </p:cNvPr>
          <p:cNvCxnSpPr>
            <a:cxnSpLocks/>
          </p:cNvCxnSpPr>
          <p:nvPr/>
        </p:nvCxnSpPr>
        <p:spPr>
          <a:xfrm>
            <a:off x="4637853" y="5015028"/>
            <a:ext cx="0" cy="10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464D05B-C36F-3344-A65D-27BDC4B4C9B1}"/>
              </a:ext>
            </a:extLst>
          </p:cNvPr>
          <p:cNvCxnSpPr>
            <a:cxnSpLocks/>
          </p:cNvCxnSpPr>
          <p:nvPr/>
        </p:nvCxnSpPr>
        <p:spPr>
          <a:xfrm>
            <a:off x="4680383" y="5026317"/>
            <a:ext cx="0" cy="764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F35731A-98EC-D149-9412-7E80C20CA27E}"/>
              </a:ext>
            </a:extLst>
          </p:cNvPr>
          <p:cNvCxnSpPr>
            <a:cxnSpLocks/>
          </p:cNvCxnSpPr>
          <p:nvPr/>
        </p:nvCxnSpPr>
        <p:spPr>
          <a:xfrm>
            <a:off x="4722913" y="5026317"/>
            <a:ext cx="0" cy="764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F85C5A4-8639-C04F-851F-1CF8BDA496FC}"/>
              </a:ext>
            </a:extLst>
          </p:cNvPr>
          <p:cNvCxnSpPr>
            <a:cxnSpLocks/>
          </p:cNvCxnSpPr>
          <p:nvPr/>
        </p:nvCxnSpPr>
        <p:spPr>
          <a:xfrm>
            <a:off x="4765443" y="5035019"/>
            <a:ext cx="0" cy="61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8A507D3-DA90-2142-A76B-66A9E069C9B5}"/>
              </a:ext>
            </a:extLst>
          </p:cNvPr>
          <p:cNvCxnSpPr>
            <a:cxnSpLocks/>
          </p:cNvCxnSpPr>
          <p:nvPr/>
        </p:nvCxnSpPr>
        <p:spPr>
          <a:xfrm>
            <a:off x="4807973" y="4990804"/>
            <a:ext cx="0" cy="133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F85E7BF-5991-984B-B9B6-1D20BAEADDB3}"/>
              </a:ext>
            </a:extLst>
          </p:cNvPr>
          <p:cNvCxnSpPr>
            <a:cxnSpLocks/>
          </p:cNvCxnSpPr>
          <p:nvPr/>
        </p:nvCxnSpPr>
        <p:spPr>
          <a:xfrm>
            <a:off x="4850503" y="5026317"/>
            <a:ext cx="0" cy="70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3AED769-2B66-8B41-8F2C-F680AB27F3EE}"/>
              </a:ext>
            </a:extLst>
          </p:cNvPr>
          <p:cNvCxnSpPr>
            <a:cxnSpLocks/>
          </p:cNvCxnSpPr>
          <p:nvPr/>
        </p:nvCxnSpPr>
        <p:spPr>
          <a:xfrm>
            <a:off x="4893033" y="4990804"/>
            <a:ext cx="0" cy="125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FB9305C-915F-C34C-8143-BCA2C6CAC66E}"/>
              </a:ext>
            </a:extLst>
          </p:cNvPr>
          <p:cNvCxnSpPr>
            <a:cxnSpLocks/>
          </p:cNvCxnSpPr>
          <p:nvPr/>
        </p:nvCxnSpPr>
        <p:spPr>
          <a:xfrm>
            <a:off x="4935563" y="5015028"/>
            <a:ext cx="0" cy="81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81E09CCA-DE1E-B244-B4B5-75129B6F6F41}"/>
              </a:ext>
            </a:extLst>
          </p:cNvPr>
          <p:cNvCxnSpPr>
            <a:cxnSpLocks/>
          </p:cNvCxnSpPr>
          <p:nvPr/>
        </p:nvCxnSpPr>
        <p:spPr>
          <a:xfrm>
            <a:off x="4978093" y="4972460"/>
            <a:ext cx="0" cy="173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3CE3F23-3874-BF46-AAF0-5407FD37C155}"/>
              </a:ext>
            </a:extLst>
          </p:cNvPr>
          <p:cNvCxnSpPr/>
          <p:nvPr/>
        </p:nvCxnSpPr>
        <p:spPr>
          <a:xfrm>
            <a:off x="5020623" y="4928388"/>
            <a:ext cx="0" cy="278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5A8A427-43FE-B845-B38E-462DC97A1C8A}"/>
              </a:ext>
            </a:extLst>
          </p:cNvPr>
          <p:cNvCxnSpPr>
            <a:cxnSpLocks/>
          </p:cNvCxnSpPr>
          <p:nvPr/>
        </p:nvCxnSpPr>
        <p:spPr>
          <a:xfrm>
            <a:off x="5063153" y="4886029"/>
            <a:ext cx="0" cy="384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68C872A-5695-404E-862E-80C883CB56E8}"/>
              </a:ext>
            </a:extLst>
          </p:cNvPr>
          <p:cNvCxnSpPr>
            <a:cxnSpLocks/>
          </p:cNvCxnSpPr>
          <p:nvPr/>
        </p:nvCxnSpPr>
        <p:spPr>
          <a:xfrm>
            <a:off x="5105683" y="4845695"/>
            <a:ext cx="0" cy="466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C8439CD-C692-984E-BC73-2CB680596F2A}"/>
              </a:ext>
            </a:extLst>
          </p:cNvPr>
          <p:cNvCxnSpPr>
            <a:cxnSpLocks/>
          </p:cNvCxnSpPr>
          <p:nvPr/>
        </p:nvCxnSpPr>
        <p:spPr>
          <a:xfrm>
            <a:off x="5148213" y="4886029"/>
            <a:ext cx="0" cy="384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A1F15E9-93AF-AA41-A111-57A80C774654}"/>
              </a:ext>
            </a:extLst>
          </p:cNvPr>
          <p:cNvCxnSpPr>
            <a:cxnSpLocks/>
          </p:cNvCxnSpPr>
          <p:nvPr/>
        </p:nvCxnSpPr>
        <p:spPr>
          <a:xfrm flipH="1">
            <a:off x="5195705" y="4612979"/>
            <a:ext cx="1" cy="898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19348AA-6BCF-8248-937D-590D7F08434A}"/>
              </a:ext>
            </a:extLst>
          </p:cNvPr>
          <p:cNvCxnSpPr>
            <a:cxnSpLocks/>
          </p:cNvCxnSpPr>
          <p:nvPr/>
        </p:nvCxnSpPr>
        <p:spPr>
          <a:xfrm>
            <a:off x="5233273" y="4706500"/>
            <a:ext cx="0" cy="705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52CBD4F-7F34-2948-945D-57E268E8E315}"/>
              </a:ext>
            </a:extLst>
          </p:cNvPr>
          <p:cNvCxnSpPr>
            <a:cxnSpLocks/>
          </p:cNvCxnSpPr>
          <p:nvPr/>
        </p:nvCxnSpPr>
        <p:spPr>
          <a:xfrm>
            <a:off x="5275803" y="4811351"/>
            <a:ext cx="0" cy="537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13176E8-4847-3D4F-87F9-F613AE9371D5}"/>
              </a:ext>
            </a:extLst>
          </p:cNvPr>
          <p:cNvCxnSpPr>
            <a:cxnSpLocks/>
          </p:cNvCxnSpPr>
          <p:nvPr/>
        </p:nvCxnSpPr>
        <p:spPr>
          <a:xfrm>
            <a:off x="5318333" y="4928388"/>
            <a:ext cx="0" cy="278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C66299A5-AFC9-164F-8FE7-392DA078F86A}"/>
              </a:ext>
            </a:extLst>
          </p:cNvPr>
          <p:cNvCxnSpPr>
            <a:cxnSpLocks/>
          </p:cNvCxnSpPr>
          <p:nvPr/>
        </p:nvCxnSpPr>
        <p:spPr>
          <a:xfrm>
            <a:off x="5360863" y="4990804"/>
            <a:ext cx="0" cy="133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FD20DBB-EF56-F744-A1D4-FEE321F39CC7}"/>
              </a:ext>
            </a:extLst>
          </p:cNvPr>
          <p:cNvCxnSpPr>
            <a:cxnSpLocks/>
          </p:cNvCxnSpPr>
          <p:nvPr/>
        </p:nvCxnSpPr>
        <p:spPr>
          <a:xfrm>
            <a:off x="5403393" y="5026317"/>
            <a:ext cx="0" cy="70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D5039B34-5C78-FB44-904E-78D15FE6F99F}"/>
              </a:ext>
            </a:extLst>
          </p:cNvPr>
          <p:cNvCxnSpPr>
            <a:cxnSpLocks/>
          </p:cNvCxnSpPr>
          <p:nvPr/>
        </p:nvCxnSpPr>
        <p:spPr>
          <a:xfrm>
            <a:off x="5445923" y="4966110"/>
            <a:ext cx="0" cy="188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DFBCD03-9E01-EE4A-AFA5-C000227F62E8}"/>
              </a:ext>
            </a:extLst>
          </p:cNvPr>
          <p:cNvCxnSpPr>
            <a:cxnSpLocks/>
          </p:cNvCxnSpPr>
          <p:nvPr/>
        </p:nvCxnSpPr>
        <p:spPr>
          <a:xfrm>
            <a:off x="5488453" y="5035019"/>
            <a:ext cx="0" cy="67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9339E2B-8EBB-3448-BAB0-FC794BFA0900}"/>
              </a:ext>
            </a:extLst>
          </p:cNvPr>
          <p:cNvCxnSpPr>
            <a:cxnSpLocks/>
          </p:cNvCxnSpPr>
          <p:nvPr/>
        </p:nvCxnSpPr>
        <p:spPr>
          <a:xfrm>
            <a:off x="5530983" y="4999390"/>
            <a:ext cx="0" cy="133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B8F1BA51-97D3-F54A-8572-3D091DAEF906}"/>
              </a:ext>
            </a:extLst>
          </p:cNvPr>
          <p:cNvCxnSpPr>
            <a:cxnSpLocks/>
          </p:cNvCxnSpPr>
          <p:nvPr/>
        </p:nvCxnSpPr>
        <p:spPr>
          <a:xfrm>
            <a:off x="5573513" y="5026317"/>
            <a:ext cx="0" cy="70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0CEEC46-CBAC-C54C-99E0-514F957CB0BB}"/>
              </a:ext>
            </a:extLst>
          </p:cNvPr>
          <p:cNvCxnSpPr>
            <a:cxnSpLocks/>
          </p:cNvCxnSpPr>
          <p:nvPr/>
        </p:nvCxnSpPr>
        <p:spPr>
          <a:xfrm>
            <a:off x="5616043" y="5048895"/>
            <a:ext cx="0" cy="47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97B0DE1B-05DA-8A48-8C03-76D9E3D0C185}"/>
              </a:ext>
            </a:extLst>
          </p:cNvPr>
          <p:cNvCxnSpPr>
            <a:cxnSpLocks/>
          </p:cNvCxnSpPr>
          <p:nvPr/>
        </p:nvCxnSpPr>
        <p:spPr>
          <a:xfrm>
            <a:off x="5658573" y="4999390"/>
            <a:ext cx="0" cy="146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E4B0749-5FF5-4244-B1A4-91719573AEEF}"/>
              </a:ext>
            </a:extLst>
          </p:cNvPr>
          <p:cNvCxnSpPr>
            <a:cxnSpLocks/>
          </p:cNvCxnSpPr>
          <p:nvPr/>
        </p:nvCxnSpPr>
        <p:spPr>
          <a:xfrm>
            <a:off x="5701103" y="4966110"/>
            <a:ext cx="0" cy="20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C25E5B3-5CA5-2945-B37A-D9EE76F0DD91}"/>
              </a:ext>
            </a:extLst>
          </p:cNvPr>
          <p:cNvCxnSpPr>
            <a:cxnSpLocks/>
          </p:cNvCxnSpPr>
          <p:nvPr/>
        </p:nvCxnSpPr>
        <p:spPr>
          <a:xfrm flipH="1">
            <a:off x="5745876" y="5013438"/>
            <a:ext cx="1" cy="1064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A36AD3F-24B6-864B-A259-35E191B5F991}"/>
              </a:ext>
            </a:extLst>
          </p:cNvPr>
          <p:cNvCxnSpPr>
            <a:cxnSpLocks/>
          </p:cNvCxnSpPr>
          <p:nvPr/>
        </p:nvCxnSpPr>
        <p:spPr>
          <a:xfrm>
            <a:off x="5786163" y="5035019"/>
            <a:ext cx="0" cy="67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EF743D3B-913E-8B40-8BBD-54F63006AAF8}"/>
              </a:ext>
            </a:extLst>
          </p:cNvPr>
          <p:cNvCxnSpPr>
            <a:cxnSpLocks/>
          </p:cNvCxnSpPr>
          <p:nvPr/>
        </p:nvCxnSpPr>
        <p:spPr>
          <a:xfrm>
            <a:off x="5828693" y="4999390"/>
            <a:ext cx="0" cy="133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CF97D66-7569-B24A-A7D0-CB2EA8C5FCFA}"/>
              </a:ext>
            </a:extLst>
          </p:cNvPr>
          <p:cNvCxnSpPr>
            <a:cxnSpLocks/>
          </p:cNvCxnSpPr>
          <p:nvPr/>
        </p:nvCxnSpPr>
        <p:spPr>
          <a:xfrm>
            <a:off x="5871223" y="5040309"/>
            <a:ext cx="0" cy="53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9DF75FC-1A4B-EC4A-BE8B-A480D6C413BA}"/>
              </a:ext>
            </a:extLst>
          </p:cNvPr>
          <p:cNvCxnSpPr>
            <a:cxnSpLocks/>
          </p:cNvCxnSpPr>
          <p:nvPr/>
        </p:nvCxnSpPr>
        <p:spPr>
          <a:xfrm>
            <a:off x="5913753" y="4995097"/>
            <a:ext cx="0" cy="154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>
            <a:extLst>
              <a:ext uri="{FF2B5EF4-FFF2-40B4-BE49-F238E27FC236}">
                <a16:creationId xmlns:a16="http://schemas.microsoft.com/office/drawing/2014/main" id="{310BA048-AB26-0140-9FAE-D824B5DE2BB3}"/>
              </a:ext>
            </a:extLst>
          </p:cNvPr>
          <p:cNvSpPr txBox="1"/>
          <p:nvPr/>
        </p:nvSpPr>
        <p:spPr>
          <a:xfrm>
            <a:off x="1723495" y="1480251"/>
            <a:ext cx="5697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/>
              <a:t>En una corriente eléctrica se pueden distinguir dos estados </a:t>
            </a:r>
          </a:p>
          <a:p>
            <a:pPr algn="ctr"/>
            <a:r>
              <a:rPr lang="es-ES" dirty="0"/>
              <a:t>(medio caricatura, pero sí):</a:t>
            </a:r>
            <a:endParaRPr lang="en-CO" dirty="0"/>
          </a:p>
        </p:txBody>
      </p:sp>
    </p:spTree>
    <p:extLst>
      <p:ext uri="{BB962C8B-B14F-4D97-AF65-F5344CB8AC3E}">
        <p14:creationId xmlns:p14="http://schemas.microsoft.com/office/powerpoint/2010/main" val="23460681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7D6A298-5801-D340-B4C9-CF8051D49102}"/>
              </a:ext>
            </a:extLst>
          </p:cNvPr>
          <p:cNvSpPr/>
          <p:nvPr/>
        </p:nvSpPr>
        <p:spPr>
          <a:xfrm>
            <a:off x="2025035" y="3046615"/>
            <a:ext cx="864524" cy="11970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9B41EE-3034-5845-A603-6FFCC8608291}"/>
              </a:ext>
            </a:extLst>
          </p:cNvPr>
          <p:cNvSpPr/>
          <p:nvPr/>
        </p:nvSpPr>
        <p:spPr>
          <a:xfrm>
            <a:off x="3510740" y="3046615"/>
            <a:ext cx="864524" cy="11970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5689E5-DFBC-B742-91A0-6720B503113D}"/>
              </a:ext>
            </a:extLst>
          </p:cNvPr>
          <p:cNvSpPr txBox="1"/>
          <p:nvPr/>
        </p:nvSpPr>
        <p:spPr>
          <a:xfrm>
            <a:off x="1876849" y="2677283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O" dirty="0"/>
              <a:t>Encendido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C2915A-533B-0248-BEB3-B1C95D1DEFC7}"/>
              </a:ext>
            </a:extLst>
          </p:cNvPr>
          <p:cNvSpPr txBox="1"/>
          <p:nvPr/>
        </p:nvSpPr>
        <p:spPr>
          <a:xfrm>
            <a:off x="3444148" y="2677283"/>
            <a:ext cx="997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O" dirty="0"/>
              <a:t>Apagado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6CE778-9212-CE43-94EC-1BD06515D87C}"/>
              </a:ext>
            </a:extLst>
          </p:cNvPr>
          <p:cNvSpPr/>
          <p:nvPr/>
        </p:nvSpPr>
        <p:spPr>
          <a:xfrm>
            <a:off x="2478881" y="5646932"/>
            <a:ext cx="311563" cy="42256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62954D-EA4E-0C48-9424-596B38264626}"/>
              </a:ext>
            </a:extLst>
          </p:cNvPr>
          <p:cNvSpPr/>
          <p:nvPr/>
        </p:nvSpPr>
        <p:spPr>
          <a:xfrm>
            <a:off x="2840320" y="5646932"/>
            <a:ext cx="311563" cy="4225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579894-DFFB-914A-98BE-BBA3A4C225C7}"/>
              </a:ext>
            </a:extLst>
          </p:cNvPr>
          <p:cNvSpPr/>
          <p:nvPr/>
        </p:nvSpPr>
        <p:spPr>
          <a:xfrm>
            <a:off x="3201759" y="5646932"/>
            <a:ext cx="311563" cy="4225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4E577A-3EA5-024D-8B74-5EDFAF9FF9CE}"/>
              </a:ext>
            </a:extLst>
          </p:cNvPr>
          <p:cNvSpPr/>
          <p:nvPr/>
        </p:nvSpPr>
        <p:spPr>
          <a:xfrm>
            <a:off x="3563198" y="5646932"/>
            <a:ext cx="311563" cy="4225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4861E9-2A5C-284C-9CDE-800F8A41791D}"/>
              </a:ext>
            </a:extLst>
          </p:cNvPr>
          <p:cNvSpPr/>
          <p:nvPr/>
        </p:nvSpPr>
        <p:spPr>
          <a:xfrm>
            <a:off x="3924637" y="5646932"/>
            <a:ext cx="311563" cy="42256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397878-5C02-2A46-BBEB-E03EF49793AA}"/>
              </a:ext>
            </a:extLst>
          </p:cNvPr>
          <p:cNvSpPr/>
          <p:nvPr/>
        </p:nvSpPr>
        <p:spPr>
          <a:xfrm>
            <a:off x="4286076" y="5646932"/>
            <a:ext cx="311563" cy="42256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EA7343-2AC2-4F42-8D5D-37B342415789}"/>
              </a:ext>
            </a:extLst>
          </p:cNvPr>
          <p:cNvSpPr/>
          <p:nvPr/>
        </p:nvSpPr>
        <p:spPr>
          <a:xfrm>
            <a:off x="4653471" y="5646932"/>
            <a:ext cx="311563" cy="4225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1F451A-E0CA-4C43-92EE-DB0F1124EA40}"/>
              </a:ext>
            </a:extLst>
          </p:cNvPr>
          <p:cNvSpPr/>
          <p:nvPr/>
        </p:nvSpPr>
        <p:spPr>
          <a:xfrm>
            <a:off x="5017606" y="5646932"/>
            <a:ext cx="311563" cy="42256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E238E40-36D2-7348-A4CE-122E436DEBFA}"/>
              </a:ext>
            </a:extLst>
          </p:cNvPr>
          <p:cNvSpPr/>
          <p:nvPr/>
        </p:nvSpPr>
        <p:spPr>
          <a:xfrm>
            <a:off x="5381741" y="5646932"/>
            <a:ext cx="311563" cy="4225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841F31-0E01-1E40-B98C-D81BC39B5475}"/>
              </a:ext>
            </a:extLst>
          </p:cNvPr>
          <p:cNvSpPr/>
          <p:nvPr/>
        </p:nvSpPr>
        <p:spPr>
          <a:xfrm>
            <a:off x="5745876" y="5646932"/>
            <a:ext cx="311563" cy="4225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415460-D9FC-D040-A9D1-221AD950A718}"/>
              </a:ext>
            </a:extLst>
          </p:cNvPr>
          <p:cNvCxnSpPr/>
          <p:nvPr/>
        </p:nvCxnSpPr>
        <p:spPr>
          <a:xfrm>
            <a:off x="2596413" y="4928388"/>
            <a:ext cx="0" cy="278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69D331-1CC0-A045-9C05-9129BC9179F4}"/>
              </a:ext>
            </a:extLst>
          </p:cNvPr>
          <p:cNvCxnSpPr>
            <a:cxnSpLocks/>
          </p:cNvCxnSpPr>
          <p:nvPr/>
        </p:nvCxnSpPr>
        <p:spPr>
          <a:xfrm>
            <a:off x="2638943" y="4735972"/>
            <a:ext cx="0" cy="693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175B1B4-F12E-7E41-9B52-FDA88A3C539C}"/>
              </a:ext>
            </a:extLst>
          </p:cNvPr>
          <p:cNvCxnSpPr>
            <a:cxnSpLocks/>
          </p:cNvCxnSpPr>
          <p:nvPr/>
        </p:nvCxnSpPr>
        <p:spPr>
          <a:xfrm>
            <a:off x="2681473" y="4845695"/>
            <a:ext cx="0" cy="466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58A7D41-7491-2145-8E50-6C967D7ED168}"/>
              </a:ext>
            </a:extLst>
          </p:cNvPr>
          <p:cNvCxnSpPr/>
          <p:nvPr/>
        </p:nvCxnSpPr>
        <p:spPr>
          <a:xfrm>
            <a:off x="2724003" y="4928388"/>
            <a:ext cx="0" cy="278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A853E9-16C4-3B45-AA5F-B36EA23444A7}"/>
              </a:ext>
            </a:extLst>
          </p:cNvPr>
          <p:cNvCxnSpPr>
            <a:cxnSpLocks/>
          </p:cNvCxnSpPr>
          <p:nvPr/>
        </p:nvCxnSpPr>
        <p:spPr>
          <a:xfrm>
            <a:off x="2766533" y="5030080"/>
            <a:ext cx="0" cy="94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71BBE91-A47C-144D-80B3-5B9440469A95}"/>
              </a:ext>
            </a:extLst>
          </p:cNvPr>
          <p:cNvCxnSpPr>
            <a:cxnSpLocks/>
          </p:cNvCxnSpPr>
          <p:nvPr/>
        </p:nvCxnSpPr>
        <p:spPr>
          <a:xfrm>
            <a:off x="2809063" y="5030080"/>
            <a:ext cx="0" cy="94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DBCDB87-B84A-E14B-9EEC-7B205B32F30D}"/>
              </a:ext>
            </a:extLst>
          </p:cNvPr>
          <p:cNvCxnSpPr>
            <a:cxnSpLocks/>
          </p:cNvCxnSpPr>
          <p:nvPr/>
        </p:nvCxnSpPr>
        <p:spPr>
          <a:xfrm>
            <a:off x="2851593" y="4966110"/>
            <a:ext cx="0" cy="20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526C2CD-C699-A542-B22E-BFAF2438E612}"/>
              </a:ext>
            </a:extLst>
          </p:cNvPr>
          <p:cNvCxnSpPr/>
          <p:nvPr/>
        </p:nvCxnSpPr>
        <p:spPr>
          <a:xfrm>
            <a:off x="2894123" y="4928388"/>
            <a:ext cx="0" cy="278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29E3ABF-8250-574D-B8E1-C00203AA973C}"/>
              </a:ext>
            </a:extLst>
          </p:cNvPr>
          <p:cNvCxnSpPr>
            <a:cxnSpLocks/>
          </p:cNvCxnSpPr>
          <p:nvPr/>
        </p:nvCxnSpPr>
        <p:spPr>
          <a:xfrm>
            <a:off x="2936653" y="5030080"/>
            <a:ext cx="0" cy="94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A178783-607C-8941-9A0B-0E397D4F30FF}"/>
              </a:ext>
            </a:extLst>
          </p:cNvPr>
          <p:cNvCxnSpPr>
            <a:cxnSpLocks/>
          </p:cNvCxnSpPr>
          <p:nvPr/>
        </p:nvCxnSpPr>
        <p:spPr>
          <a:xfrm>
            <a:off x="2979183" y="5056421"/>
            <a:ext cx="0" cy="52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B049330-2018-AD4B-B199-FF91A7E5FEA8}"/>
              </a:ext>
            </a:extLst>
          </p:cNvPr>
          <p:cNvCxnSpPr>
            <a:cxnSpLocks/>
          </p:cNvCxnSpPr>
          <p:nvPr/>
        </p:nvCxnSpPr>
        <p:spPr>
          <a:xfrm>
            <a:off x="3021713" y="5030080"/>
            <a:ext cx="0" cy="94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C94829E-DEB2-6549-A65E-343B605F66E9}"/>
              </a:ext>
            </a:extLst>
          </p:cNvPr>
          <p:cNvCxnSpPr>
            <a:cxnSpLocks/>
          </p:cNvCxnSpPr>
          <p:nvPr/>
        </p:nvCxnSpPr>
        <p:spPr>
          <a:xfrm>
            <a:off x="3064243" y="5030080"/>
            <a:ext cx="0" cy="94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6A35793-5333-5044-A88F-BB26C7CDE4C0}"/>
              </a:ext>
            </a:extLst>
          </p:cNvPr>
          <p:cNvCxnSpPr>
            <a:cxnSpLocks/>
          </p:cNvCxnSpPr>
          <p:nvPr/>
        </p:nvCxnSpPr>
        <p:spPr>
          <a:xfrm>
            <a:off x="3106773" y="5015028"/>
            <a:ext cx="0" cy="139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89BE391-02EA-8245-8735-A981B078B8E9}"/>
              </a:ext>
            </a:extLst>
          </p:cNvPr>
          <p:cNvCxnSpPr>
            <a:cxnSpLocks/>
          </p:cNvCxnSpPr>
          <p:nvPr/>
        </p:nvCxnSpPr>
        <p:spPr>
          <a:xfrm>
            <a:off x="3151883" y="5056421"/>
            <a:ext cx="0" cy="67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5F10AB2-571B-5943-8142-1F12ECF20118}"/>
              </a:ext>
            </a:extLst>
          </p:cNvPr>
          <p:cNvCxnSpPr>
            <a:cxnSpLocks/>
          </p:cNvCxnSpPr>
          <p:nvPr/>
        </p:nvCxnSpPr>
        <p:spPr>
          <a:xfrm>
            <a:off x="3191833" y="5056421"/>
            <a:ext cx="0" cy="60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C1DE2C-4FC7-5F44-9713-71485EE64BF2}"/>
              </a:ext>
            </a:extLst>
          </p:cNvPr>
          <p:cNvCxnSpPr>
            <a:cxnSpLocks/>
          </p:cNvCxnSpPr>
          <p:nvPr/>
        </p:nvCxnSpPr>
        <p:spPr>
          <a:xfrm>
            <a:off x="3234363" y="5015028"/>
            <a:ext cx="0" cy="154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5515224-2298-2346-A1B9-AACA08928A0A}"/>
              </a:ext>
            </a:extLst>
          </p:cNvPr>
          <p:cNvCxnSpPr>
            <a:cxnSpLocks/>
          </p:cNvCxnSpPr>
          <p:nvPr/>
        </p:nvCxnSpPr>
        <p:spPr>
          <a:xfrm>
            <a:off x="3276893" y="5018791"/>
            <a:ext cx="0" cy="1091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E99A1A4-1E7D-9B47-812A-007071D2872E}"/>
              </a:ext>
            </a:extLst>
          </p:cNvPr>
          <p:cNvCxnSpPr>
            <a:cxnSpLocks/>
          </p:cNvCxnSpPr>
          <p:nvPr/>
        </p:nvCxnSpPr>
        <p:spPr>
          <a:xfrm>
            <a:off x="3319423" y="5056421"/>
            <a:ext cx="0" cy="52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0A9F5F5-E07E-AF45-A243-7B28D52A599A}"/>
              </a:ext>
            </a:extLst>
          </p:cNvPr>
          <p:cNvCxnSpPr>
            <a:cxnSpLocks/>
          </p:cNvCxnSpPr>
          <p:nvPr/>
        </p:nvCxnSpPr>
        <p:spPr>
          <a:xfrm>
            <a:off x="3361953" y="5048895"/>
            <a:ext cx="0" cy="63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56EDA98-CD52-964A-88CF-336772E782AC}"/>
              </a:ext>
            </a:extLst>
          </p:cNvPr>
          <p:cNvCxnSpPr>
            <a:cxnSpLocks/>
          </p:cNvCxnSpPr>
          <p:nvPr/>
        </p:nvCxnSpPr>
        <p:spPr>
          <a:xfrm>
            <a:off x="3404483" y="5056421"/>
            <a:ext cx="0" cy="52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3756643-2F66-F84D-BB82-89D3ABEE2D22}"/>
              </a:ext>
            </a:extLst>
          </p:cNvPr>
          <p:cNvCxnSpPr>
            <a:cxnSpLocks/>
          </p:cNvCxnSpPr>
          <p:nvPr/>
        </p:nvCxnSpPr>
        <p:spPr>
          <a:xfrm>
            <a:off x="3447013" y="5015028"/>
            <a:ext cx="0" cy="124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8C35B42-D949-7441-9B5A-92BD1FCDC745}"/>
              </a:ext>
            </a:extLst>
          </p:cNvPr>
          <p:cNvCxnSpPr>
            <a:cxnSpLocks/>
          </p:cNvCxnSpPr>
          <p:nvPr/>
        </p:nvCxnSpPr>
        <p:spPr>
          <a:xfrm>
            <a:off x="3489543" y="5026317"/>
            <a:ext cx="0" cy="90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CCF4812-9A00-BB4E-81B3-F4F5D9D054D4}"/>
              </a:ext>
            </a:extLst>
          </p:cNvPr>
          <p:cNvCxnSpPr>
            <a:cxnSpLocks/>
          </p:cNvCxnSpPr>
          <p:nvPr/>
        </p:nvCxnSpPr>
        <p:spPr>
          <a:xfrm>
            <a:off x="3532073" y="4969873"/>
            <a:ext cx="0" cy="188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09FC0B0-54A5-0E4F-92FE-86F14470CB43}"/>
              </a:ext>
            </a:extLst>
          </p:cNvPr>
          <p:cNvCxnSpPr>
            <a:cxnSpLocks/>
          </p:cNvCxnSpPr>
          <p:nvPr/>
        </p:nvCxnSpPr>
        <p:spPr>
          <a:xfrm>
            <a:off x="3574603" y="5041369"/>
            <a:ext cx="0" cy="71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5B281A2-EE28-F34C-8F0C-C7B533C2E135}"/>
              </a:ext>
            </a:extLst>
          </p:cNvPr>
          <p:cNvCxnSpPr>
            <a:cxnSpLocks/>
          </p:cNvCxnSpPr>
          <p:nvPr/>
        </p:nvCxnSpPr>
        <p:spPr>
          <a:xfrm>
            <a:off x="3617133" y="5050071"/>
            <a:ext cx="0" cy="52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EAD7A5E-AAE3-764F-8E67-512F64A1AB16}"/>
              </a:ext>
            </a:extLst>
          </p:cNvPr>
          <p:cNvCxnSpPr>
            <a:cxnSpLocks/>
          </p:cNvCxnSpPr>
          <p:nvPr/>
        </p:nvCxnSpPr>
        <p:spPr>
          <a:xfrm>
            <a:off x="3659663" y="5015028"/>
            <a:ext cx="0" cy="124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565BD96-DAA2-CD44-93BF-96BA2D8291F2}"/>
              </a:ext>
            </a:extLst>
          </p:cNvPr>
          <p:cNvCxnSpPr>
            <a:cxnSpLocks/>
          </p:cNvCxnSpPr>
          <p:nvPr/>
        </p:nvCxnSpPr>
        <p:spPr>
          <a:xfrm>
            <a:off x="3702193" y="5041369"/>
            <a:ext cx="0" cy="61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4C43492-EA00-F24C-A61F-AE2DE777000C}"/>
              </a:ext>
            </a:extLst>
          </p:cNvPr>
          <p:cNvCxnSpPr>
            <a:cxnSpLocks/>
          </p:cNvCxnSpPr>
          <p:nvPr/>
        </p:nvCxnSpPr>
        <p:spPr>
          <a:xfrm>
            <a:off x="3744723" y="5015028"/>
            <a:ext cx="0" cy="124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5B83137-D141-594C-B786-39BF136EBA30}"/>
              </a:ext>
            </a:extLst>
          </p:cNvPr>
          <p:cNvCxnSpPr>
            <a:cxnSpLocks/>
          </p:cNvCxnSpPr>
          <p:nvPr/>
        </p:nvCxnSpPr>
        <p:spPr>
          <a:xfrm>
            <a:off x="3787253" y="4966110"/>
            <a:ext cx="0" cy="20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F357604-DC1F-684D-8530-2683B73F1FCB}"/>
              </a:ext>
            </a:extLst>
          </p:cNvPr>
          <p:cNvCxnSpPr/>
          <p:nvPr/>
        </p:nvCxnSpPr>
        <p:spPr>
          <a:xfrm>
            <a:off x="3829783" y="4928388"/>
            <a:ext cx="0" cy="278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605F8CE-CDC4-1344-94D2-EC5BAF3CE227}"/>
              </a:ext>
            </a:extLst>
          </p:cNvPr>
          <p:cNvCxnSpPr>
            <a:cxnSpLocks/>
          </p:cNvCxnSpPr>
          <p:nvPr/>
        </p:nvCxnSpPr>
        <p:spPr>
          <a:xfrm>
            <a:off x="3872313" y="4792473"/>
            <a:ext cx="0" cy="5904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7BA4800-00BD-4348-B236-C92FF5DE292B}"/>
              </a:ext>
            </a:extLst>
          </p:cNvPr>
          <p:cNvCxnSpPr>
            <a:cxnSpLocks/>
          </p:cNvCxnSpPr>
          <p:nvPr/>
        </p:nvCxnSpPr>
        <p:spPr>
          <a:xfrm>
            <a:off x="3912337" y="4583350"/>
            <a:ext cx="0" cy="846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DB9F996-7C45-334D-BC02-4ADCBA475BD2}"/>
              </a:ext>
            </a:extLst>
          </p:cNvPr>
          <p:cNvCxnSpPr>
            <a:cxnSpLocks/>
          </p:cNvCxnSpPr>
          <p:nvPr/>
        </p:nvCxnSpPr>
        <p:spPr>
          <a:xfrm>
            <a:off x="3957373" y="4735972"/>
            <a:ext cx="0" cy="576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A1AF8C2-07DA-7748-9C5F-5351C6970A92}"/>
              </a:ext>
            </a:extLst>
          </p:cNvPr>
          <p:cNvCxnSpPr>
            <a:cxnSpLocks/>
          </p:cNvCxnSpPr>
          <p:nvPr/>
        </p:nvCxnSpPr>
        <p:spPr>
          <a:xfrm>
            <a:off x="3999903" y="5015028"/>
            <a:ext cx="0" cy="124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DFD6649-7D3B-2A4A-AAFD-4FBB01C8356D}"/>
              </a:ext>
            </a:extLst>
          </p:cNvPr>
          <p:cNvCxnSpPr>
            <a:cxnSpLocks/>
          </p:cNvCxnSpPr>
          <p:nvPr/>
        </p:nvCxnSpPr>
        <p:spPr>
          <a:xfrm>
            <a:off x="4042433" y="5041369"/>
            <a:ext cx="0" cy="61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CC488EE-666E-E145-976E-57D24AD03357}"/>
              </a:ext>
            </a:extLst>
          </p:cNvPr>
          <p:cNvCxnSpPr>
            <a:cxnSpLocks/>
          </p:cNvCxnSpPr>
          <p:nvPr/>
        </p:nvCxnSpPr>
        <p:spPr>
          <a:xfrm>
            <a:off x="4084963" y="4966110"/>
            <a:ext cx="0" cy="20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625A039-0A4C-6B48-A984-1C14ED8F7E39}"/>
              </a:ext>
            </a:extLst>
          </p:cNvPr>
          <p:cNvCxnSpPr/>
          <p:nvPr/>
        </p:nvCxnSpPr>
        <p:spPr>
          <a:xfrm>
            <a:off x="4127493" y="4928388"/>
            <a:ext cx="0" cy="278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7154CB7-AAC2-BE4F-89BF-BE604DA789CB}"/>
              </a:ext>
            </a:extLst>
          </p:cNvPr>
          <p:cNvCxnSpPr>
            <a:cxnSpLocks/>
          </p:cNvCxnSpPr>
          <p:nvPr/>
        </p:nvCxnSpPr>
        <p:spPr>
          <a:xfrm>
            <a:off x="4170023" y="4792473"/>
            <a:ext cx="0" cy="557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6AD7E9-FA53-124B-BCAF-220B662F6497}"/>
              </a:ext>
            </a:extLst>
          </p:cNvPr>
          <p:cNvCxnSpPr>
            <a:cxnSpLocks/>
          </p:cNvCxnSpPr>
          <p:nvPr/>
        </p:nvCxnSpPr>
        <p:spPr>
          <a:xfrm>
            <a:off x="4212553" y="4723672"/>
            <a:ext cx="0" cy="693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17A7303-8304-2B42-B5F4-FA4393D2F172}"/>
              </a:ext>
            </a:extLst>
          </p:cNvPr>
          <p:cNvCxnSpPr/>
          <p:nvPr/>
        </p:nvCxnSpPr>
        <p:spPr>
          <a:xfrm>
            <a:off x="4255083" y="4928388"/>
            <a:ext cx="0" cy="278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BCA918D-A178-BB43-BF20-1D8E353380F0}"/>
              </a:ext>
            </a:extLst>
          </p:cNvPr>
          <p:cNvCxnSpPr>
            <a:cxnSpLocks/>
          </p:cNvCxnSpPr>
          <p:nvPr/>
        </p:nvCxnSpPr>
        <p:spPr>
          <a:xfrm>
            <a:off x="4297613" y="4583350"/>
            <a:ext cx="0" cy="928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6AF97F-FCBA-404F-AA87-2515BDADA716}"/>
              </a:ext>
            </a:extLst>
          </p:cNvPr>
          <p:cNvCxnSpPr>
            <a:cxnSpLocks/>
          </p:cNvCxnSpPr>
          <p:nvPr/>
        </p:nvCxnSpPr>
        <p:spPr>
          <a:xfrm>
            <a:off x="4340143" y="4400397"/>
            <a:ext cx="0" cy="1207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1E42C72-7D4A-7342-A016-70A5DFC7E37C}"/>
              </a:ext>
            </a:extLst>
          </p:cNvPr>
          <p:cNvCxnSpPr>
            <a:cxnSpLocks/>
          </p:cNvCxnSpPr>
          <p:nvPr/>
        </p:nvCxnSpPr>
        <p:spPr>
          <a:xfrm>
            <a:off x="4382673" y="4661371"/>
            <a:ext cx="0" cy="771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6D286EF-888F-4F4D-933B-FD3BDA367ED0}"/>
              </a:ext>
            </a:extLst>
          </p:cNvPr>
          <p:cNvCxnSpPr>
            <a:cxnSpLocks/>
          </p:cNvCxnSpPr>
          <p:nvPr/>
        </p:nvCxnSpPr>
        <p:spPr>
          <a:xfrm>
            <a:off x="4425203" y="4792473"/>
            <a:ext cx="0" cy="519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3AE3903-FB01-384F-B1E3-9499209B50D6}"/>
              </a:ext>
            </a:extLst>
          </p:cNvPr>
          <p:cNvCxnSpPr/>
          <p:nvPr/>
        </p:nvCxnSpPr>
        <p:spPr>
          <a:xfrm>
            <a:off x="4467733" y="4928388"/>
            <a:ext cx="0" cy="278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8246B43-54D1-0749-946C-84C471C34831}"/>
              </a:ext>
            </a:extLst>
          </p:cNvPr>
          <p:cNvCxnSpPr>
            <a:cxnSpLocks/>
          </p:cNvCxnSpPr>
          <p:nvPr/>
        </p:nvCxnSpPr>
        <p:spPr>
          <a:xfrm>
            <a:off x="4510263" y="5015028"/>
            <a:ext cx="0" cy="10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E26F950-5BA6-254D-A88B-5C495A4429D7}"/>
              </a:ext>
            </a:extLst>
          </p:cNvPr>
          <p:cNvCxnSpPr>
            <a:cxnSpLocks/>
          </p:cNvCxnSpPr>
          <p:nvPr/>
        </p:nvCxnSpPr>
        <p:spPr>
          <a:xfrm>
            <a:off x="4552793" y="4966110"/>
            <a:ext cx="0" cy="188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02B2E68-ECC5-5F4E-8647-06CCA7B0244C}"/>
              </a:ext>
            </a:extLst>
          </p:cNvPr>
          <p:cNvCxnSpPr>
            <a:cxnSpLocks/>
          </p:cNvCxnSpPr>
          <p:nvPr/>
        </p:nvCxnSpPr>
        <p:spPr>
          <a:xfrm>
            <a:off x="4595323" y="4928388"/>
            <a:ext cx="0" cy="278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56FCEB7-18B1-8342-A669-1677E20AB469}"/>
              </a:ext>
            </a:extLst>
          </p:cNvPr>
          <p:cNvCxnSpPr>
            <a:cxnSpLocks/>
          </p:cNvCxnSpPr>
          <p:nvPr/>
        </p:nvCxnSpPr>
        <p:spPr>
          <a:xfrm>
            <a:off x="4637853" y="5015028"/>
            <a:ext cx="0" cy="10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464D05B-C36F-3344-A65D-27BDC4B4C9B1}"/>
              </a:ext>
            </a:extLst>
          </p:cNvPr>
          <p:cNvCxnSpPr>
            <a:cxnSpLocks/>
          </p:cNvCxnSpPr>
          <p:nvPr/>
        </p:nvCxnSpPr>
        <p:spPr>
          <a:xfrm>
            <a:off x="4680383" y="5026317"/>
            <a:ext cx="0" cy="764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F35731A-98EC-D149-9412-7E80C20CA27E}"/>
              </a:ext>
            </a:extLst>
          </p:cNvPr>
          <p:cNvCxnSpPr>
            <a:cxnSpLocks/>
          </p:cNvCxnSpPr>
          <p:nvPr/>
        </p:nvCxnSpPr>
        <p:spPr>
          <a:xfrm>
            <a:off x="4722913" y="5026317"/>
            <a:ext cx="0" cy="764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F85C5A4-8639-C04F-851F-1CF8BDA496FC}"/>
              </a:ext>
            </a:extLst>
          </p:cNvPr>
          <p:cNvCxnSpPr>
            <a:cxnSpLocks/>
          </p:cNvCxnSpPr>
          <p:nvPr/>
        </p:nvCxnSpPr>
        <p:spPr>
          <a:xfrm>
            <a:off x="4765443" y="5035019"/>
            <a:ext cx="0" cy="61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8A507D3-DA90-2142-A76B-66A9E069C9B5}"/>
              </a:ext>
            </a:extLst>
          </p:cNvPr>
          <p:cNvCxnSpPr>
            <a:cxnSpLocks/>
          </p:cNvCxnSpPr>
          <p:nvPr/>
        </p:nvCxnSpPr>
        <p:spPr>
          <a:xfrm>
            <a:off x="4807973" y="4990804"/>
            <a:ext cx="0" cy="133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F85E7BF-5991-984B-B9B6-1D20BAEADDB3}"/>
              </a:ext>
            </a:extLst>
          </p:cNvPr>
          <p:cNvCxnSpPr>
            <a:cxnSpLocks/>
          </p:cNvCxnSpPr>
          <p:nvPr/>
        </p:nvCxnSpPr>
        <p:spPr>
          <a:xfrm>
            <a:off x="4850503" y="5026317"/>
            <a:ext cx="0" cy="70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3AED769-2B66-8B41-8F2C-F680AB27F3EE}"/>
              </a:ext>
            </a:extLst>
          </p:cNvPr>
          <p:cNvCxnSpPr>
            <a:cxnSpLocks/>
          </p:cNvCxnSpPr>
          <p:nvPr/>
        </p:nvCxnSpPr>
        <p:spPr>
          <a:xfrm>
            <a:off x="4893033" y="4990804"/>
            <a:ext cx="0" cy="125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FB9305C-915F-C34C-8143-BCA2C6CAC66E}"/>
              </a:ext>
            </a:extLst>
          </p:cNvPr>
          <p:cNvCxnSpPr>
            <a:cxnSpLocks/>
          </p:cNvCxnSpPr>
          <p:nvPr/>
        </p:nvCxnSpPr>
        <p:spPr>
          <a:xfrm>
            <a:off x="4935563" y="5015028"/>
            <a:ext cx="0" cy="81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81E09CCA-DE1E-B244-B4B5-75129B6F6F41}"/>
              </a:ext>
            </a:extLst>
          </p:cNvPr>
          <p:cNvCxnSpPr>
            <a:cxnSpLocks/>
          </p:cNvCxnSpPr>
          <p:nvPr/>
        </p:nvCxnSpPr>
        <p:spPr>
          <a:xfrm>
            <a:off x="4978093" y="4972460"/>
            <a:ext cx="0" cy="173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3CE3F23-3874-BF46-AAF0-5407FD37C155}"/>
              </a:ext>
            </a:extLst>
          </p:cNvPr>
          <p:cNvCxnSpPr/>
          <p:nvPr/>
        </p:nvCxnSpPr>
        <p:spPr>
          <a:xfrm>
            <a:off x="5020623" y="4928388"/>
            <a:ext cx="0" cy="278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5A8A427-43FE-B845-B38E-462DC97A1C8A}"/>
              </a:ext>
            </a:extLst>
          </p:cNvPr>
          <p:cNvCxnSpPr>
            <a:cxnSpLocks/>
          </p:cNvCxnSpPr>
          <p:nvPr/>
        </p:nvCxnSpPr>
        <p:spPr>
          <a:xfrm>
            <a:off x="5063153" y="4886029"/>
            <a:ext cx="0" cy="384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68C872A-5695-404E-862E-80C883CB56E8}"/>
              </a:ext>
            </a:extLst>
          </p:cNvPr>
          <p:cNvCxnSpPr>
            <a:cxnSpLocks/>
          </p:cNvCxnSpPr>
          <p:nvPr/>
        </p:nvCxnSpPr>
        <p:spPr>
          <a:xfrm>
            <a:off x="5105683" y="4845695"/>
            <a:ext cx="0" cy="466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C8439CD-C692-984E-BC73-2CB680596F2A}"/>
              </a:ext>
            </a:extLst>
          </p:cNvPr>
          <p:cNvCxnSpPr>
            <a:cxnSpLocks/>
          </p:cNvCxnSpPr>
          <p:nvPr/>
        </p:nvCxnSpPr>
        <p:spPr>
          <a:xfrm>
            <a:off x="5148213" y="4886029"/>
            <a:ext cx="0" cy="384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A1F15E9-93AF-AA41-A111-57A80C774654}"/>
              </a:ext>
            </a:extLst>
          </p:cNvPr>
          <p:cNvCxnSpPr>
            <a:cxnSpLocks/>
          </p:cNvCxnSpPr>
          <p:nvPr/>
        </p:nvCxnSpPr>
        <p:spPr>
          <a:xfrm flipH="1">
            <a:off x="5195705" y="4612979"/>
            <a:ext cx="1" cy="898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19348AA-6BCF-8248-937D-590D7F08434A}"/>
              </a:ext>
            </a:extLst>
          </p:cNvPr>
          <p:cNvCxnSpPr>
            <a:cxnSpLocks/>
          </p:cNvCxnSpPr>
          <p:nvPr/>
        </p:nvCxnSpPr>
        <p:spPr>
          <a:xfrm>
            <a:off x="5233273" y="4706500"/>
            <a:ext cx="0" cy="705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52CBD4F-7F34-2948-945D-57E268E8E315}"/>
              </a:ext>
            </a:extLst>
          </p:cNvPr>
          <p:cNvCxnSpPr>
            <a:cxnSpLocks/>
          </p:cNvCxnSpPr>
          <p:nvPr/>
        </p:nvCxnSpPr>
        <p:spPr>
          <a:xfrm>
            <a:off x="5275803" y="4811351"/>
            <a:ext cx="0" cy="537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13176E8-4847-3D4F-87F9-F613AE9371D5}"/>
              </a:ext>
            </a:extLst>
          </p:cNvPr>
          <p:cNvCxnSpPr>
            <a:cxnSpLocks/>
          </p:cNvCxnSpPr>
          <p:nvPr/>
        </p:nvCxnSpPr>
        <p:spPr>
          <a:xfrm>
            <a:off x="5318333" y="4928388"/>
            <a:ext cx="0" cy="278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C66299A5-AFC9-164F-8FE7-392DA078F86A}"/>
              </a:ext>
            </a:extLst>
          </p:cNvPr>
          <p:cNvCxnSpPr>
            <a:cxnSpLocks/>
          </p:cNvCxnSpPr>
          <p:nvPr/>
        </p:nvCxnSpPr>
        <p:spPr>
          <a:xfrm>
            <a:off x="5360863" y="4990804"/>
            <a:ext cx="0" cy="133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FD20DBB-EF56-F744-A1D4-FEE321F39CC7}"/>
              </a:ext>
            </a:extLst>
          </p:cNvPr>
          <p:cNvCxnSpPr>
            <a:cxnSpLocks/>
          </p:cNvCxnSpPr>
          <p:nvPr/>
        </p:nvCxnSpPr>
        <p:spPr>
          <a:xfrm>
            <a:off x="5403393" y="5026317"/>
            <a:ext cx="0" cy="70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D5039B34-5C78-FB44-904E-78D15FE6F99F}"/>
              </a:ext>
            </a:extLst>
          </p:cNvPr>
          <p:cNvCxnSpPr>
            <a:cxnSpLocks/>
          </p:cNvCxnSpPr>
          <p:nvPr/>
        </p:nvCxnSpPr>
        <p:spPr>
          <a:xfrm>
            <a:off x="5445923" y="4966110"/>
            <a:ext cx="0" cy="188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DFBCD03-9E01-EE4A-AFA5-C000227F62E8}"/>
              </a:ext>
            </a:extLst>
          </p:cNvPr>
          <p:cNvCxnSpPr>
            <a:cxnSpLocks/>
          </p:cNvCxnSpPr>
          <p:nvPr/>
        </p:nvCxnSpPr>
        <p:spPr>
          <a:xfrm>
            <a:off x="5488453" y="5035019"/>
            <a:ext cx="0" cy="67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9339E2B-8EBB-3448-BAB0-FC794BFA0900}"/>
              </a:ext>
            </a:extLst>
          </p:cNvPr>
          <p:cNvCxnSpPr>
            <a:cxnSpLocks/>
          </p:cNvCxnSpPr>
          <p:nvPr/>
        </p:nvCxnSpPr>
        <p:spPr>
          <a:xfrm>
            <a:off x="5530983" y="4999390"/>
            <a:ext cx="0" cy="133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B8F1BA51-97D3-F54A-8572-3D091DAEF906}"/>
              </a:ext>
            </a:extLst>
          </p:cNvPr>
          <p:cNvCxnSpPr>
            <a:cxnSpLocks/>
          </p:cNvCxnSpPr>
          <p:nvPr/>
        </p:nvCxnSpPr>
        <p:spPr>
          <a:xfrm>
            <a:off x="5573513" y="5026317"/>
            <a:ext cx="0" cy="70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0CEEC46-CBAC-C54C-99E0-514F957CB0BB}"/>
              </a:ext>
            </a:extLst>
          </p:cNvPr>
          <p:cNvCxnSpPr>
            <a:cxnSpLocks/>
          </p:cNvCxnSpPr>
          <p:nvPr/>
        </p:nvCxnSpPr>
        <p:spPr>
          <a:xfrm>
            <a:off x="5616043" y="5048895"/>
            <a:ext cx="0" cy="47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97B0DE1B-05DA-8A48-8C03-76D9E3D0C185}"/>
              </a:ext>
            </a:extLst>
          </p:cNvPr>
          <p:cNvCxnSpPr>
            <a:cxnSpLocks/>
          </p:cNvCxnSpPr>
          <p:nvPr/>
        </p:nvCxnSpPr>
        <p:spPr>
          <a:xfrm>
            <a:off x="5658573" y="4999390"/>
            <a:ext cx="0" cy="146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E4B0749-5FF5-4244-B1A4-91719573AEEF}"/>
              </a:ext>
            </a:extLst>
          </p:cNvPr>
          <p:cNvCxnSpPr>
            <a:cxnSpLocks/>
          </p:cNvCxnSpPr>
          <p:nvPr/>
        </p:nvCxnSpPr>
        <p:spPr>
          <a:xfrm>
            <a:off x="5701103" y="4966110"/>
            <a:ext cx="0" cy="20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C25E5B3-5CA5-2945-B37A-D9EE76F0DD91}"/>
              </a:ext>
            </a:extLst>
          </p:cNvPr>
          <p:cNvCxnSpPr>
            <a:cxnSpLocks/>
          </p:cNvCxnSpPr>
          <p:nvPr/>
        </p:nvCxnSpPr>
        <p:spPr>
          <a:xfrm flipH="1">
            <a:off x="5745876" y="5013438"/>
            <a:ext cx="1" cy="1064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A36AD3F-24B6-864B-A259-35E191B5F991}"/>
              </a:ext>
            </a:extLst>
          </p:cNvPr>
          <p:cNvCxnSpPr>
            <a:cxnSpLocks/>
          </p:cNvCxnSpPr>
          <p:nvPr/>
        </p:nvCxnSpPr>
        <p:spPr>
          <a:xfrm>
            <a:off x="5786163" y="5035019"/>
            <a:ext cx="0" cy="67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EF743D3B-913E-8B40-8BBD-54F63006AAF8}"/>
              </a:ext>
            </a:extLst>
          </p:cNvPr>
          <p:cNvCxnSpPr>
            <a:cxnSpLocks/>
          </p:cNvCxnSpPr>
          <p:nvPr/>
        </p:nvCxnSpPr>
        <p:spPr>
          <a:xfrm>
            <a:off x="5828693" y="4999390"/>
            <a:ext cx="0" cy="133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CF97D66-7569-B24A-A7D0-CB2EA8C5FCFA}"/>
              </a:ext>
            </a:extLst>
          </p:cNvPr>
          <p:cNvCxnSpPr>
            <a:cxnSpLocks/>
          </p:cNvCxnSpPr>
          <p:nvPr/>
        </p:nvCxnSpPr>
        <p:spPr>
          <a:xfrm>
            <a:off x="5871223" y="5040309"/>
            <a:ext cx="0" cy="53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9DF75FC-1A4B-EC4A-BE8B-A480D6C413BA}"/>
              </a:ext>
            </a:extLst>
          </p:cNvPr>
          <p:cNvCxnSpPr>
            <a:cxnSpLocks/>
          </p:cNvCxnSpPr>
          <p:nvPr/>
        </p:nvCxnSpPr>
        <p:spPr>
          <a:xfrm>
            <a:off x="5913753" y="4995097"/>
            <a:ext cx="0" cy="154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>
            <a:extLst>
              <a:ext uri="{FF2B5EF4-FFF2-40B4-BE49-F238E27FC236}">
                <a16:creationId xmlns:a16="http://schemas.microsoft.com/office/drawing/2014/main" id="{310BA048-AB26-0140-9FAE-D824B5DE2BB3}"/>
              </a:ext>
            </a:extLst>
          </p:cNvPr>
          <p:cNvSpPr txBox="1"/>
          <p:nvPr/>
        </p:nvSpPr>
        <p:spPr>
          <a:xfrm>
            <a:off x="1723495" y="1480251"/>
            <a:ext cx="5697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/>
              <a:t>En una corriente eléctrica se pueden distinguir dos estados </a:t>
            </a:r>
          </a:p>
          <a:p>
            <a:pPr algn="ctr"/>
            <a:r>
              <a:rPr lang="es-ES" dirty="0"/>
              <a:t>(medio caricatura, pero sí):</a:t>
            </a:r>
            <a:endParaRPr lang="en-CO" dirty="0"/>
          </a:p>
        </p:txBody>
      </p:sp>
    </p:spTree>
    <p:extLst>
      <p:ext uri="{BB962C8B-B14F-4D97-AF65-F5344CB8AC3E}">
        <p14:creationId xmlns:p14="http://schemas.microsoft.com/office/powerpoint/2010/main" val="26655596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7D6A298-5801-D340-B4C9-CF8051D49102}"/>
              </a:ext>
            </a:extLst>
          </p:cNvPr>
          <p:cNvSpPr/>
          <p:nvPr/>
        </p:nvSpPr>
        <p:spPr>
          <a:xfrm>
            <a:off x="2025035" y="3046615"/>
            <a:ext cx="864524" cy="11970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9B41EE-3034-5845-A603-6FFCC8608291}"/>
              </a:ext>
            </a:extLst>
          </p:cNvPr>
          <p:cNvSpPr/>
          <p:nvPr/>
        </p:nvSpPr>
        <p:spPr>
          <a:xfrm>
            <a:off x="3510740" y="3046615"/>
            <a:ext cx="864524" cy="11970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5689E5-DFBC-B742-91A0-6720B503113D}"/>
              </a:ext>
            </a:extLst>
          </p:cNvPr>
          <p:cNvSpPr txBox="1"/>
          <p:nvPr/>
        </p:nvSpPr>
        <p:spPr>
          <a:xfrm>
            <a:off x="1876849" y="2677283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O" dirty="0"/>
              <a:t>Encendido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C2915A-533B-0248-BEB3-B1C95D1DEFC7}"/>
              </a:ext>
            </a:extLst>
          </p:cNvPr>
          <p:cNvSpPr txBox="1"/>
          <p:nvPr/>
        </p:nvSpPr>
        <p:spPr>
          <a:xfrm>
            <a:off x="3444148" y="2677283"/>
            <a:ext cx="997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O" dirty="0"/>
              <a:t>Apagado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6CE778-9212-CE43-94EC-1BD06515D87C}"/>
              </a:ext>
            </a:extLst>
          </p:cNvPr>
          <p:cNvSpPr/>
          <p:nvPr/>
        </p:nvSpPr>
        <p:spPr>
          <a:xfrm>
            <a:off x="2478881" y="5646932"/>
            <a:ext cx="311563" cy="42256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62954D-EA4E-0C48-9424-596B38264626}"/>
              </a:ext>
            </a:extLst>
          </p:cNvPr>
          <p:cNvSpPr/>
          <p:nvPr/>
        </p:nvSpPr>
        <p:spPr>
          <a:xfrm>
            <a:off x="2840320" y="5646932"/>
            <a:ext cx="311563" cy="4225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579894-DFFB-914A-98BE-BBA3A4C225C7}"/>
              </a:ext>
            </a:extLst>
          </p:cNvPr>
          <p:cNvSpPr/>
          <p:nvPr/>
        </p:nvSpPr>
        <p:spPr>
          <a:xfrm>
            <a:off x="3201759" y="5646932"/>
            <a:ext cx="311563" cy="4225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4E577A-3EA5-024D-8B74-5EDFAF9FF9CE}"/>
              </a:ext>
            </a:extLst>
          </p:cNvPr>
          <p:cNvSpPr/>
          <p:nvPr/>
        </p:nvSpPr>
        <p:spPr>
          <a:xfrm>
            <a:off x="3563198" y="5646932"/>
            <a:ext cx="311563" cy="4225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4861E9-2A5C-284C-9CDE-800F8A41791D}"/>
              </a:ext>
            </a:extLst>
          </p:cNvPr>
          <p:cNvSpPr/>
          <p:nvPr/>
        </p:nvSpPr>
        <p:spPr>
          <a:xfrm>
            <a:off x="3924637" y="5646932"/>
            <a:ext cx="311563" cy="42256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397878-5C02-2A46-BBEB-E03EF49793AA}"/>
              </a:ext>
            </a:extLst>
          </p:cNvPr>
          <p:cNvSpPr/>
          <p:nvPr/>
        </p:nvSpPr>
        <p:spPr>
          <a:xfrm>
            <a:off x="4286076" y="5646932"/>
            <a:ext cx="311563" cy="42256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EA7343-2AC2-4F42-8D5D-37B342415789}"/>
              </a:ext>
            </a:extLst>
          </p:cNvPr>
          <p:cNvSpPr/>
          <p:nvPr/>
        </p:nvSpPr>
        <p:spPr>
          <a:xfrm>
            <a:off x="4653471" y="5646932"/>
            <a:ext cx="311563" cy="4225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1F451A-E0CA-4C43-92EE-DB0F1124EA40}"/>
              </a:ext>
            </a:extLst>
          </p:cNvPr>
          <p:cNvSpPr/>
          <p:nvPr/>
        </p:nvSpPr>
        <p:spPr>
          <a:xfrm>
            <a:off x="5017606" y="5646932"/>
            <a:ext cx="311563" cy="42256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E238E40-36D2-7348-A4CE-122E436DEBFA}"/>
              </a:ext>
            </a:extLst>
          </p:cNvPr>
          <p:cNvSpPr/>
          <p:nvPr/>
        </p:nvSpPr>
        <p:spPr>
          <a:xfrm>
            <a:off x="5381741" y="5646932"/>
            <a:ext cx="311563" cy="4225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841F31-0E01-1E40-B98C-D81BC39B5475}"/>
              </a:ext>
            </a:extLst>
          </p:cNvPr>
          <p:cNvSpPr/>
          <p:nvPr/>
        </p:nvSpPr>
        <p:spPr>
          <a:xfrm>
            <a:off x="5745876" y="5646932"/>
            <a:ext cx="311563" cy="4225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310BA048-AB26-0140-9FAE-D824B5DE2BB3}"/>
              </a:ext>
            </a:extLst>
          </p:cNvPr>
          <p:cNvSpPr txBox="1"/>
          <p:nvPr/>
        </p:nvSpPr>
        <p:spPr>
          <a:xfrm>
            <a:off x="1723495" y="1480251"/>
            <a:ext cx="5697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/>
              <a:t>En una corriente eléctrica se pueden distinguir dos estados </a:t>
            </a:r>
          </a:p>
          <a:p>
            <a:pPr algn="ctr"/>
            <a:r>
              <a:rPr lang="es-ES" dirty="0"/>
              <a:t>(medio caricatura, pero sí):</a:t>
            </a:r>
            <a:endParaRPr lang="en-CO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09A30E-5C0C-B441-BF76-21A016BB08C5}"/>
              </a:ext>
            </a:extLst>
          </p:cNvPr>
          <p:cNvSpPr txBox="1"/>
          <p:nvPr/>
        </p:nvSpPr>
        <p:spPr>
          <a:xfrm>
            <a:off x="3194721" y="5008417"/>
            <a:ext cx="2175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Enviamos este código</a:t>
            </a:r>
          </a:p>
        </p:txBody>
      </p:sp>
    </p:spTree>
    <p:extLst>
      <p:ext uri="{BB962C8B-B14F-4D97-AF65-F5344CB8AC3E}">
        <p14:creationId xmlns:p14="http://schemas.microsoft.com/office/powerpoint/2010/main" val="12310219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7D6A298-5801-D340-B4C9-CF8051D49102}"/>
              </a:ext>
            </a:extLst>
          </p:cNvPr>
          <p:cNvSpPr/>
          <p:nvPr/>
        </p:nvSpPr>
        <p:spPr>
          <a:xfrm>
            <a:off x="2025035" y="3046615"/>
            <a:ext cx="864524" cy="11970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9B41EE-3034-5845-A603-6FFCC8608291}"/>
              </a:ext>
            </a:extLst>
          </p:cNvPr>
          <p:cNvSpPr/>
          <p:nvPr/>
        </p:nvSpPr>
        <p:spPr>
          <a:xfrm>
            <a:off x="3510740" y="3046615"/>
            <a:ext cx="864524" cy="11970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5689E5-DFBC-B742-91A0-6720B503113D}"/>
              </a:ext>
            </a:extLst>
          </p:cNvPr>
          <p:cNvSpPr txBox="1"/>
          <p:nvPr/>
        </p:nvSpPr>
        <p:spPr>
          <a:xfrm>
            <a:off x="1876849" y="2677283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O" dirty="0"/>
              <a:t>Encendido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C2915A-533B-0248-BEB3-B1C95D1DEFC7}"/>
              </a:ext>
            </a:extLst>
          </p:cNvPr>
          <p:cNvSpPr txBox="1"/>
          <p:nvPr/>
        </p:nvSpPr>
        <p:spPr>
          <a:xfrm>
            <a:off x="3444148" y="2677283"/>
            <a:ext cx="997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O" dirty="0"/>
              <a:t>Apagado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415460-D9FC-D040-A9D1-221AD950A718}"/>
              </a:ext>
            </a:extLst>
          </p:cNvPr>
          <p:cNvCxnSpPr/>
          <p:nvPr/>
        </p:nvCxnSpPr>
        <p:spPr>
          <a:xfrm>
            <a:off x="2596413" y="4928388"/>
            <a:ext cx="0" cy="278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69D331-1CC0-A045-9C05-9129BC9179F4}"/>
              </a:ext>
            </a:extLst>
          </p:cNvPr>
          <p:cNvCxnSpPr>
            <a:cxnSpLocks/>
          </p:cNvCxnSpPr>
          <p:nvPr/>
        </p:nvCxnSpPr>
        <p:spPr>
          <a:xfrm>
            <a:off x="2638943" y="4735972"/>
            <a:ext cx="0" cy="693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175B1B4-F12E-7E41-9B52-FDA88A3C539C}"/>
              </a:ext>
            </a:extLst>
          </p:cNvPr>
          <p:cNvCxnSpPr>
            <a:cxnSpLocks/>
          </p:cNvCxnSpPr>
          <p:nvPr/>
        </p:nvCxnSpPr>
        <p:spPr>
          <a:xfrm>
            <a:off x="2681473" y="4845695"/>
            <a:ext cx="0" cy="466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58A7D41-7491-2145-8E50-6C967D7ED168}"/>
              </a:ext>
            </a:extLst>
          </p:cNvPr>
          <p:cNvCxnSpPr/>
          <p:nvPr/>
        </p:nvCxnSpPr>
        <p:spPr>
          <a:xfrm>
            <a:off x="2724003" y="4928388"/>
            <a:ext cx="0" cy="278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A853E9-16C4-3B45-AA5F-B36EA23444A7}"/>
              </a:ext>
            </a:extLst>
          </p:cNvPr>
          <p:cNvCxnSpPr>
            <a:cxnSpLocks/>
          </p:cNvCxnSpPr>
          <p:nvPr/>
        </p:nvCxnSpPr>
        <p:spPr>
          <a:xfrm>
            <a:off x="2766533" y="5030080"/>
            <a:ext cx="0" cy="94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71BBE91-A47C-144D-80B3-5B9440469A95}"/>
              </a:ext>
            </a:extLst>
          </p:cNvPr>
          <p:cNvCxnSpPr>
            <a:cxnSpLocks/>
          </p:cNvCxnSpPr>
          <p:nvPr/>
        </p:nvCxnSpPr>
        <p:spPr>
          <a:xfrm>
            <a:off x="2809063" y="5030080"/>
            <a:ext cx="0" cy="94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DBCDB87-B84A-E14B-9EEC-7B205B32F30D}"/>
              </a:ext>
            </a:extLst>
          </p:cNvPr>
          <p:cNvCxnSpPr>
            <a:cxnSpLocks/>
          </p:cNvCxnSpPr>
          <p:nvPr/>
        </p:nvCxnSpPr>
        <p:spPr>
          <a:xfrm>
            <a:off x="2851593" y="4966110"/>
            <a:ext cx="0" cy="20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526C2CD-C699-A542-B22E-BFAF2438E612}"/>
              </a:ext>
            </a:extLst>
          </p:cNvPr>
          <p:cNvCxnSpPr/>
          <p:nvPr/>
        </p:nvCxnSpPr>
        <p:spPr>
          <a:xfrm>
            <a:off x="2894123" y="4928388"/>
            <a:ext cx="0" cy="278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29E3ABF-8250-574D-B8E1-C00203AA973C}"/>
              </a:ext>
            </a:extLst>
          </p:cNvPr>
          <p:cNvCxnSpPr>
            <a:cxnSpLocks/>
          </p:cNvCxnSpPr>
          <p:nvPr/>
        </p:nvCxnSpPr>
        <p:spPr>
          <a:xfrm>
            <a:off x="2936653" y="5030080"/>
            <a:ext cx="0" cy="94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A178783-607C-8941-9A0B-0E397D4F30FF}"/>
              </a:ext>
            </a:extLst>
          </p:cNvPr>
          <p:cNvCxnSpPr>
            <a:cxnSpLocks/>
          </p:cNvCxnSpPr>
          <p:nvPr/>
        </p:nvCxnSpPr>
        <p:spPr>
          <a:xfrm>
            <a:off x="2979183" y="5056421"/>
            <a:ext cx="0" cy="52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B049330-2018-AD4B-B199-FF91A7E5FEA8}"/>
              </a:ext>
            </a:extLst>
          </p:cNvPr>
          <p:cNvCxnSpPr>
            <a:cxnSpLocks/>
          </p:cNvCxnSpPr>
          <p:nvPr/>
        </p:nvCxnSpPr>
        <p:spPr>
          <a:xfrm>
            <a:off x="3021713" y="5030080"/>
            <a:ext cx="0" cy="94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C94829E-DEB2-6549-A65E-343B605F66E9}"/>
              </a:ext>
            </a:extLst>
          </p:cNvPr>
          <p:cNvCxnSpPr>
            <a:cxnSpLocks/>
          </p:cNvCxnSpPr>
          <p:nvPr/>
        </p:nvCxnSpPr>
        <p:spPr>
          <a:xfrm>
            <a:off x="3064243" y="5030080"/>
            <a:ext cx="0" cy="94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6A35793-5333-5044-A88F-BB26C7CDE4C0}"/>
              </a:ext>
            </a:extLst>
          </p:cNvPr>
          <p:cNvCxnSpPr>
            <a:cxnSpLocks/>
          </p:cNvCxnSpPr>
          <p:nvPr/>
        </p:nvCxnSpPr>
        <p:spPr>
          <a:xfrm>
            <a:off x="3106773" y="5015028"/>
            <a:ext cx="0" cy="139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89BE391-02EA-8245-8735-A981B078B8E9}"/>
              </a:ext>
            </a:extLst>
          </p:cNvPr>
          <p:cNvCxnSpPr>
            <a:cxnSpLocks/>
          </p:cNvCxnSpPr>
          <p:nvPr/>
        </p:nvCxnSpPr>
        <p:spPr>
          <a:xfrm>
            <a:off x="3151883" y="5056421"/>
            <a:ext cx="0" cy="67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5F10AB2-571B-5943-8142-1F12ECF20118}"/>
              </a:ext>
            </a:extLst>
          </p:cNvPr>
          <p:cNvCxnSpPr>
            <a:cxnSpLocks/>
          </p:cNvCxnSpPr>
          <p:nvPr/>
        </p:nvCxnSpPr>
        <p:spPr>
          <a:xfrm>
            <a:off x="3191833" y="5056421"/>
            <a:ext cx="0" cy="60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C1DE2C-4FC7-5F44-9713-71485EE64BF2}"/>
              </a:ext>
            </a:extLst>
          </p:cNvPr>
          <p:cNvCxnSpPr>
            <a:cxnSpLocks/>
          </p:cNvCxnSpPr>
          <p:nvPr/>
        </p:nvCxnSpPr>
        <p:spPr>
          <a:xfrm>
            <a:off x="3234363" y="5015028"/>
            <a:ext cx="0" cy="154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5515224-2298-2346-A1B9-AACA08928A0A}"/>
              </a:ext>
            </a:extLst>
          </p:cNvPr>
          <p:cNvCxnSpPr>
            <a:cxnSpLocks/>
          </p:cNvCxnSpPr>
          <p:nvPr/>
        </p:nvCxnSpPr>
        <p:spPr>
          <a:xfrm>
            <a:off x="3276893" y="5018791"/>
            <a:ext cx="0" cy="1091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E99A1A4-1E7D-9B47-812A-007071D2872E}"/>
              </a:ext>
            </a:extLst>
          </p:cNvPr>
          <p:cNvCxnSpPr>
            <a:cxnSpLocks/>
          </p:cNvCxnSpPr>
          <p:nvPr/>
        </p:nvCxnSpPr>
        <p:spPr>
          <a:xfrm>
            <a:off x="3319423" y="5056421"/>
            <a:ext cx="0" cy="52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0A9F5F5-E07E-AF45-A243-7B28D52A599A}"/>
              </a:ext>
            </a:extLst>
          </p:cNvPr>
          <p:cNvCxnSpPr>
            <a:cxnSpLocks/>
          </p:cNvCxnSpPr>
          <p:nvPr/>
        </p:nvCxnSpPr>
        <p:spPr>
          <a:xfrm>
            <a:off x="3361953" y="5048895"/>
            <a:ext cx="0" cy="63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56EDA98-CD52-964A-88CF-336772E782AC}"/>
              </a:ext>
            </a:extLst>
          </p:cNvPr>
          <p:cNvCxnSpPr>
            <a:cxnSpLocks/>
          </p:cNvCxnSpPr>
          <p:nvPr/>
        </p:nvCxnSpPr>
        <p:spPr>
          <a:xfrm>
            <a:off x="3404483" y="5056421"/>
            <a:ext cx="0" cy="52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3756643-2F66-F84D-BB82-89D3ABEE2D22}"/>
              </a:ext>
            </a:extLst>
          </p:cNvPr>
          <p:cNvCxnSpPr>
            <a:cxnSpLocks/>
          </p:cNvCxnSpPr>
          <p:nvPr/>
        </p:nvCxnSpPr>
        <p:spPr>
          <a:xfrm>
            <a:off x="3447013" y="5015028"/>
            <a:ext cx="0" cy="124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8C35B42-D949-7441-9B5A-92BD1FCDC745}"/>
              </a:ext>
            </a:extLst>
          </p:cNvPr>
          <p:cNvCxnSpPr>
            <a:cxnSpLocks/>
          </p:cNvCxnSpPr>
          <p:nvPr/>
        </p:nvCxnSpPr>
        <p:spPr>
          <a:xfrm>
            <a:off x="3489543" y="5026317"/>
            <a:ext cx="0" cy="90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CCF4812-9A00-BB4E-81B3-F4F5D9D054D4}"/>
              </a:ext>
            </a:extLst>
          </p:cNvPr>
          <p:cNvCxnSpPr>
            <a:cxnSpLocks/>
          </p:cNvCxnSpPr>
          <p:nvPr/>
        </p:nvCxnSpPr>
        <p:spPr>
          <a:xfrm>
            <a:off x="3532073" y="4969873"/>
            <a:ext cx="0" cy="188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09FC0B0-54A5-0E4F-92FE-86F14470CB43}"/>
              </a:ext>
            </a:extLst>
          </p:cNvPr>
          <p:cNvCxnSpPr>
            <a:cxnSpLocks/>
          </p:cNvCxnSpPr>
          <p:nvPr/>
        </p:nvCxnSpPr>
        <p:spPr>
          <a:xfrm>
            <a:off x="3574603" y="5041369"/>
            <a:ext cx="0" cy="71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5B281A2-EE28-F34C-8F0C-C7B533C2E135}"/>
              </a:ext>
            </a:extLst>
          </p:cNvPr>
          <p:cNvCxnSpPr>
            <a:cxnSpLocks/>
          </p:cNvCxnSpPr>
          <p:nvPr/>
        </p:nvCxnSpPr>
        <p:spPr>
          <a:xfrm>
            <a:off x="3617133" y="5050071"/>
            <a:ext cx="0" cy="52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EAD7A5E-AAE3-764F-8E67-512F64A1AB16}"/>
              </a:ext>
            </a:extLst>
          </p:cNvPr>
          <p:cNvCxnSpPr>
            <a:cxnSpLocks/>
          </p:cNvCxnSpPr>
          <p:nvPr/>
        </p:nvCxnSpPr>
        <p:spPr>
          <a:xfrm>
            <a:off x="3659663" y="5015028"/>
            <a:ext cx="0" cy="124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565BD96-DAA2-CD44-93BF-96BA2D8291F2}"/>
              </a:ext>
            </a:extLst>
          </p:cNvPr>
          <p:cNvCxnSpPr>
            <a:cxnSpLocks/>
          </p:cNvCxnSpPr>
          <p:nvPr/>
        </p:nvCxnSpPr>
        <p:spPr>
          <a:xfrm>
            <a:off x="3702193" y="5041369"/>
            <a:ext cx="0" cy="61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4C43492-EA00-F24C-A61F-AE2DE777000C}"/>
              </a:ext>
            </a:extLst>
          </p:cNvPr>
          <p:cNvCxnSpPr>
            <a:cxnSpLocks/>
          </p:cNvCxnSpPr>
          <p:nvPr/>
        </p:nvCxnSpPr>
        <p:spPr>
          <a:xfrm>
            <a:off x="3744723" y="5015028"/>
            <a:ext cx="0" cy="124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5B83137-D141-594C-B786-39BF136EBA30}"/>
              </a:ext>
            </a:extLst>
          </p:cNvPr>
          <p:cNvCxnSpPr>
            <a:cxnSpLocks/>
          </p:cNvCxnSpPr>
          <p:nvPr/>
        </p:nvCxnSpPr>
        <p:spPr>
          <a:xfrm>
            <a:off x="3787253" y="4966110"/>
            <a:ext cx="0" cy="20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F357604-DC1F-684D-8530-2683B73F1FCB}"/>
              </a:ext>
            </a:extLst>
          </p:cNvPr>
          <p:cNvCxnSpPr/>
          <p:nvPr/>
        </p:nvCxnSpPr>
        <p:spPr>
          <a:xfrm>
            <a:off x="3829783" y="4928388"/>
            <a:ext cx="0" cy="278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605F8CE-CDC4-1344-94D2-EC5BAF3CE227}"/>
              </a:ext>
            </a:extLst>
          </p:cNvPr>
          <p:cNvCxnSpPr>
            <a:cxnSpLocks/>
          </p:cNvCxnSpPr>
          <p:nvPr/>
        </p:nvCxnSpPr>
        <p:spPr>
          <a:xfrm>
            <a:off x="3872313" y="4792473"/>
            <a:ext cx="0" cy="5904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7BA4800-00BD-4348-B236-C92FF5DE292B}"/>
              </a:ext>
            </a:extLst>
          </p:cNvPr>
          <p:cNvCxnSpPr>
            <a:cxnSpLocks/>
          </p:cNvCxnSpPr>
          <p:nvPr/>
        </p:nvCxnSpPr>
        <p:spPr>
          <a:xfrm>
            <a:off x="3912337" y="4583350"/>
            <a:ext cx="0" cy="846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DB9F996-7C45-334D-BC02-4ADCBA475BD2}"/>
              </a:ext>
            </a:extLst>
          </p:cNvPr>
          <p:cNvCxnSpPr>
            <a:cxnSpLocks/>
          </p:cNvCxnSpPr>
          <p:nvPr/>
        </p:nvCxnSpPr>
        <p:spPr>
          <a:xfrm>
            <a:off x="3957373" y="4735972"/>
            <a:ext cx="0" cy="576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A1AF8C2-07DA-7748-9C5F-5351C6970A92}"/>
              </a:ext>
            </a:extLst>
          </p:cNvPr>
          <p:cNvCxnSpPr>
            <a:cxnSpLocks/>
          </p:cNvCxnSpPr>
          <p:nvPr/>
        </p:nvCxnSpPr>
        <p:spPr>
          <a:xfrm>
            <a:off x="3999903" y="5015028"/>
            <a:ext cx="0" cy="124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DFD6649-7D3B-2A4A-AAFD-4FBB01C8356D}"/>
              </a:ext>
            </a:extLst>
          </p:cNvPr>
          <p:cNvCxnSpPr>
            <a:cxnSpLocks/>
          </p:cNvCxnSpPr>
          <p:nvPr/>
        </p:nvCxnSpPr>
        <p:spPr>
          <a:xfrm>
            <a:off x="4042433" y="5041369"/>
            <a:ext cx="0" cy="61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CC488EE-666E-E145-976E-57D24AD03357}"/>
              </a:ext>
            </a:extLst>
          </p:cNvPr>
          <p:cNvCxnSpPr>
            <a:cxnSpLocks/>
          </p:cNvCxnSpPr>
          <p:nvPr/>
        </p:nvCxnSpPr>
        <p:spPr>
          <a:xfrm>
            <a:off x="4084963" y="4966110"/>
            <a:ext cx="0" cy="20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625A039-0A4C-6B48-A984-1C14ED8F7E39}"/>
              </a:ext>
            </a:extLst>
          </p:cNvPr>
          <p:cNvCxnSpPr/>
          <p:nvPr/>
        </p:nvCxnSpPr>
        <p:spPr>
          <a:xfrm>
            <a:off x="4127493" y="4928388"/>
            <a:ext cx="0" cy="278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7154CB7-AAC2-BE4F-89BF-BE604DA789CB}"/>
              </a:ext>
            </a:extLst>
          </p:cNvPr>
          <p:cNvCxnSpPr>
            <a:cxnSpLocks/>
          </p:cNvCxnSpPr>
          <p:nvPr/>
        </p:nvCxnSpPr>
        <p:spPr>
          <a:xfrm>
            <a:off x="4170023" y="4792473"/>
            <a:ext cx="0" cy="557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E6AD7E9-FA53-124B-BCAF-220B662F6497}"/>
              </a:ext>
            </a:extLst>
          </p:cNvPr>
          <p:cNvCxnSpPr>
            <a:cxnSpLocks/>
          </p:cNvCxnSpPr>
          <p:nvPr/>
        </p:nvCxnSpPr>
        <p:spPr>
          <a:xfrm>
            <a:off x="4212553" y="4723672"/>
            <a:ext cx="0" cy="693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17A7303-8304-2B42-B5F4-FA4393D2F172}"/>
              </a:ext>
            </a:extLst>
          </p:cNvPr>
          <p:cNvCxnSpPr/>
          <p:nvPr/>
        </p:nvCxnSpPr>
        <p:spPr>
          <a:xfrm>
            <a:off x="4255083" y="4928388"/>
            <a:ext cx="0" cy="278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BCA918D-A178-BB43-BF20-1D8E353380F0}"/>
              </a:ext>
            </a:extLst>
          </p:cNvPr>
          <p:cNvCxnSpPr>
            <a:cxnSpLocks/>
          </p:cNvCxnSpPr>
          <p:nvPr/>
        </p:nvCxnSpPr>
        <p:spPr>
          <a:xfrm>
            <a:off x="4297613" y="4583350"/>
            <a:ext cx="0" cy="928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6AF97F-FCBA-404F-AA87-2515BDADA716}"/>
              </a:ext>
            </a:extLst>
          </p:cNvPr>
          <p:cNvCxnSpPr>
            <a:cxnSpLocks/>
          </p:cNvCxnSpPr>
          <p:nvPr/>
        </p:nvCxnSpPr>
        <p:spPr>
          <a:xfrm>
            <a:off x="4340143" y="4400397"/>
            <a:ext cx="0" cy="1207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1E42C72-7D4A-7342-A016-70A5DFC7E37C}"/>
              </a:ext>
            </a:extLst>
          </p:cNvPr>
          <p:cNvCxnSpPr>
            <a:cxnSpLocks/>
          </p:cNvCxnSpPr>
          <p:nvPr/>
        </p:nvCxnSpPr>
        <p:spPr>
          <a:xfrm>
            <a:off x="4382673" y="4661371"/>
            <a:ext cx="0" cy="771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6D286EF-888F-4F4D-933B-FD3BDA367ED0}"/>
              </a:ext>
            </a:extLst>
          </p:cNvPr>
          <p:cNvCxnSpPr>
            <a:cxnSpLocks/>
          </p:cNvCxnSpPr>
          <p:nvPr/>
        </p:nvCxnSpPr>
        <p:spPr>
          <a:xfrm>
            <a:off x="4425203" y="4792473"/>
            <a:ext cx="0" cy="519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3AE3903-FB01-384F-B1E3-9499209B50D6}"/>
              </a:ext>
            </a:extLst>
          </p:cNvPr>
          <p:cNvCxnSpPr/>
          <p:nvPr/>
        </p:nvCxnSpPr>
        <p:spPr>
          <a:xfrm>
            <a:off x="4467733" y="4928388"/>
            <a:ext cx="0" cy="278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8246B43-54D1-0749-946C-84C471C34831}"/>
              </a:ext>
            </a:extLst>
          </p:cNvPr>
          <p:cNvCxnSpPr>
            <a:cxnSpLocks/>
          </p:cNvCxnSpPr>
          <p:nvPr/>
        </p:nvCxnSpPr>
        <p:spPr>
          <a:xfrm>
            <a:off x="4510263" y="5015028"/>
            <a:ext cx="0" cy="10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E26F950-5BA6-254D-A88B-5C495A4429D7}"/>
              </a:ext>
            </a:extLst>
          </p:cNvPr>
          <p:cNvCxnSpPr>
            <a:cxnSpLocks/>
          </p:cNvCxnSpPr>
          <p:nvPr/>
        </p:nvCxnSpPr>
        <p:spPr>
          <a:xfrm>
            <a:off x="4552793" y="4966110"/>
            <a:ext cx="0" cy="188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02B2E68-ECC5-5F4E-8647-06CCA7B0244C}"/>
              </a:ext>
            </a:extLst>
          </p:cNvPr>
          <p:cNvCxnSpPr>
            <a:cxnSpLocks/>
          </p:cNvCxnSpPr>
          <p:nvPr/>
        </p:nvCxnSpPr>
        <p:spPr>
          <a:xfrm>
            <a:off x="4595323" y="4928388"/>
            <a:ext cx="0" cy="278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56FCEB7-18B1-8342-A669-1677E20AB469}"/>
              </a:ext>
            </a:extLst>
          </p:cNvPr>
          <p:cNvCxnSpPr>
            <a:cxnSpLocks/>
          </p:cNvCxnSpPr>
          <p:nvPr/>
        </p:nvCxnSpPr>
        <p:spPr>
          <a:xfrm>
            <a:off x="4637853" y="5015028"/>
            <a:ext cx="0" cy="10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464D05B-C36F-3344-A65D-27BDC4B4C9B1}"/>
              </a:ext>
            </a:extLst>
          </p:cNvPr>
          <p:cNvCxnSpPr>
            <a:cxnSpLocks/>
          </p:cNvCxnSpPr>
          <p:nvPr/>
        </p:nvCxnSpPr>
        <p:spPr>
          <a:xfrm>
            <a:off x="4680383" y="5026317"/>
            <a:ext cx="0" cy="764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F35731A-98EC-D149-9412-7E80C20CA27E}"/>
              </a:ext>
            </a:extLst>
          </p:cNvPr>
          <p:cNvCxnSpPr>
            <a:cxnSpLocks/>
          </p:cNvCxnSpPr>
          <p:nvPr/>
        </p:nvCxnSpPr>
        <p:spPr>
          <a:xfrm>
            <a:off x="4722913" y="5026317"/>
            <a:ext cx="0" cy="764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F85C5A4-8639-C04F-851F-1CF8BDA496FC}"/>
              </a:ext>
            </a:extLst>
          </p:cNvPr>
          <p:cNvCxnSpPr>
            <a:cxnSpLocks/>
          </p:cNvCxnSpPr>
          <p:nvPr/>
        </p:nvCxnSpPr>
        <p:spPr>
          <a:xfrm>
            <a:off x="4765443" y="5035019"/>
            <a:ext cx="0" cy="61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8A507D3-DA90-2142-A76B-66A9E069C9B5}"/>
              </a:ext>
            </a:extLst>
          </p:cNvPr>
          <p:cNvCxnSpPr>
            <a:cxnSpLocks/>
          </p:cNvCxnSpPr>
          <p:nvPr/>
        </p:nvCxnSpPr>
        <p:spPr>
          <a:xfrm>
            <a:off x="4807973" y="4990804"/>
            <a:ext cx="0" cy="133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F85E7BF-5991-984B-B9B6-1D20BAEADDB3}"/>
              </a:ext>
            </a:extLst>
          </p:cNvPr>
          <p:cNvCxnSpPr>
            <a:cxnSpLocks/>
          </p:cNvCxnSpPr>
          <p:nvPr/>
        </p:nvCxnSpPr>
        <p:spPr>
          <a:xfrm>
            <a:off x="4850503" y="5026317"/>
            <a:ext cx="0" cy="70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3AED769-2B66-8B41-8F2C-F680AB27F3EE}"/>
              </a:ext>
            </a:extLst>
          </p:cNvPr>
          <p:cNvCxnSpPr>
            <a:cxnSpLocks/>
          </p:cNvCxnSpPr>
          <p:nvPr/>
        </p:nvCxnSpPr>
        <p:spPr>
          <a:xfrm>
            <a:off x="4893033" y="4990804"/>
            <a:ext cx="0" cy="125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FB9305C-915F-C34C-8143-BCA2C6CAC66E}"/>
              </a:ext>
            </a:extLst>
          </p:cNvPr>
          <p:cNvCxnSpPr>
            <a:cxnSpLocks/>
          </p:cNvCxnSpPr>
          <p:nvPr/>
        </p:nvCxnSpPr>
        <p:spPr>
          <a:xfrm>
            <a:off x="4935563" y="5015028"/>
            <a:ext cx="0" cy="81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81E09CCA-DE1E-B244-B4B5-75129B6F6F41}"/>
              </a:ext>
            </a:extLst>
          </p:cNvPr>
          <p:cNvCxnSpPr>
            <a:cxnSpLocks/>
          </p:cNvCxnSpPr>
          <p:nvPr/>
        </p:nvCxnSpPr>
        <p:spPr>
          <a:xfrm>
            <a:off x="4978093" y="4972460"/>
            <a:ext cx="0" cy="173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3CE3F23-3874-BF46-AAF0-5407FD37C155}"/>
              </a:ext>
            </a:extLst>
          </p:cNvPr>
          <p:cNvCxnSpPr/>
          <p:nvPr/>
        </p:nvCxnSpPr>
        <p:spPr>
          <a:xfrm>
            <a:off x="5020623" y="4928388"/>
            <a:ext cx="0" cy="278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5A8A427-43FE-B845-B38E-462DC97A1C8A}"/>
              </a:ext>
            </a:extLst>
          </p:cNvPr>
          <p:cNvCxnSpPr>
            <a:cxnSpLocks/>
          </p:cNvCxnSpPr>
          <p:nvPr/>
        </p:nvCxnSpPr>
        <p:spPr>
          <a:xfrm>
            <a:off x="5063153" y="4886029"/>
            <a:ext cx="0" cy="384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68C872A-5695-404E-862E-80C883CB56E8}"/>
              </a:ext>
            </a:extLst>
          </p:cNvPr>
          <p:cNvCxnSpPr>
            <a:cxnSpLocks/>
          </p:cNvCxnSpPr>
          <p:nvPr/>
        </p:nvCxnSpPr>
        <p:spPr>
          <a:xfrm>
            <a:off x="5105683" y="4845695"/>
            <a:ext cx="0" cy="466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C8439CD-C692-984E-BC73-2CB680596F2A}"/>
              </a:ext>
            </a:extLst>
          </p:cNvPr>
          <p:cNvCxnSpPr>
            <a:cxnSpLocks/>
          </p:cNvCxnSpPr>
          <p:nvPr/>
        </p:nvCxnSpPr>
        <p:spPr>
          <a:xfrm>
            <a:off x="5148213" y="4886029"/>
            <a:ext cx="0" cy="384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A1F15E9-93AF-AA41-A111-57A80C774654}"/>
              </a:ext>
            </a:extLst>
          </p:cNvPr>
          <p:cNvCxnSpPr>
            <a:cxnSpLocks/>
          </p:cNvCxnSpPr>
          <p:nvPr/>
        </p:nvCxnSpPr>
        <p:spPr>
          <a:xfrm flipH="1">
            <a:off x="5195705" y="4612979"/>
            <a:ext cx="1" cy="898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19348AA-6BCF-8248-937D-590D7F08434A}"/>
              </a:ext>
            </a:extLst>
          </p:cNvPr>
          <p:cNvCxnSpPr>
            <a:cxnSpLocks/>
          </p:cNvCxnSpPr>
          <p:nvPr/>
        </p:nvCxnSpPr>
        <p:spPr>
          <a:xfrm>
            <a:off x="5233273" y="4706500"/>
            <a:ext cx="0" cy="705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52CBD4F-7F34-2948-945D-57E268E8E315}"/>
              </a:ext>
            </a:extLst>
          </p:cNvPr>
          <p:cNvCxnSpPr>
            <a:cxnSpLocks/>
          </p:cNvCxnSpPr>
          <p:nvPr/>
        </p:nvCxnSpPr>
        <p:spPr>
          <a:xfrm>
            <a:off x="5275803" y="4811351"/>
            <a:ext cx="0" cy="537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13176E8-4847-3D4F-87F9-F613AE9371D5}"/>
              </a:ext>
            </a:extLst>
          </p:cNvPr>
          <p:cNvCxnSpPr>
            <a:cxnSpLocks/>
          </p:cNvCxnSpPr>
          <p:nvPr/>
        </p:nvCxnSpPr>
        <p:spPr>
          <a:xfrm>
            <a:off x="5318333" y="4928388"/>
            <a:ext cx="0" cy="278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C66299A5-AFC9-164F-8FE7-392DA078F86A}"/>
              </a:ext>
            </a:extLst>
          </p:cNvPr>
          <p:cNvCxnSpPr>
            <a:cxnSpLocks/>
          </p:cNvCxnSpPr>
          <p:nvPr/>
        </p:nvCxnSpPr>
        <p:spPr>
          <a:xfrm>
            <a:off x="5360863" y="4990804"/>
            <a:ext cx="0" cy="133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FD20DBB-EF56-F744-A1D4-FEE321F39CC7}"/>
              </a:ext>
            </a:extLst>
          </p:cNvPr>
          <p:cNvCxnSpPr>
            <a:cxnSpLocks/>
          </p:cNvCxnSpPr>
          <p:nvPr/>
        </p:nvCxnSpPr>
        <p:spPr>
          <a:xfrm>
            <a:off x="5403393" y="5026317"/>
            <a:ext cx="0" cy="70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D5039B34-5C78-FB44-904E-78D15FE6F99F}"/>
              </a:ext>
            </a:extLst>
          </p:cNvPr>
          <p:cNvCxnSpPr>
            <a:cxnSpLocks/>
          </p:cNvCxnSpPr>
          <p:nvPr/>
        </p:nvCxnSpPr>
        <p:spPr>
          <a:xfrm>
            <a:off x="5445923" y="4966110"/>
            <a:ext cx="0" cy="188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DFBCD03-9E01-EE4A-AFA5-C000227F62E8}"/>
              </a:ext>
            </a:extLst>
          </p:cNvPr>
          <p:cNvCxnSpPr>
            <a:cxnSpLocks/>
          </p:cNvCxnSpPr>
          <p:nvPr/>
        </p:nvCxnSpPr>
        <p:spPr>
          <a:xfrm>
            <a:off x="5488453" y="5035019"/>
            <a:ext cx="0" cy="67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9339E2B-8EBB-3448-BAB0-FC794BFA0900}"/>
              </a:ext>
            </a:extLst>
          </p:cNvPr>
          <p:cNvCxnSpPr>
            <a:cxnSpLocks/>
          </p:cNvCxnSpPr>
          <p:nvPr/>
        </p:nvCxnSpPr>
        <p:spPr>
          <a:xfrm>
            <a:off x="5530983" y="4999390"/>
            <a:ext cx="0" cy="133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B8F1BA51-97D3-F54A-8572-3D091DAEF906}"/>
              </a:ext>
            </a:extLst>
          </p:cNvPr>
          <p:cNvCxnSpPr>
            <a:cxnSpLocks/>
          </p:cNvCxnSpPr>
          <p:nvPr/>
        </p:nvCxnSpPr>
        <p:spPr>
          <a:xfrm>
            <a:off x="5573513" y="5026317"/>
            <a:ext cx="0" cy="70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0CEEC46-CBAC-C54C-99E0-514F957CB0BB}"/>
              </a:ext>
            </a:extLst>
          </p:cNvPr>
          <p:cNvCxnSpPr>
            <a:cxnSpLocks/>
          </p:cNvCxnSpPr>
          <p:nvPr/>
        </p:nvCxnSpPr>
        <p:spPr>
          <a:xfrm>
            <a:off x="5616043" y="5048895"/>
            <a:ext cx="0" cy="47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97B0DE1B-05DA-8A48-8C03-76D9E3D0C185}"/>
              </a:ext>
            </a:extLst>
          </p:cNvPr>
          <p:cNvCxnSpPr>
            <a:cxnSpLocks/>
          </p:cNvCxnSpPr>
          <p:nvPr/>
        </p:nvCxnSpPr>
        <p:spPr>
          <a:xfrm>
            <a:off x="5658573" y="4999390"/>
            <a:ext cx="0" cy="146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E4B0749-5FF5-4244-B1A4-91719573AEEF}"/>
              </a:ext>
            </a:extLst>
          </p:cNvPr>
          <p:cNvCxnSpPr>
            <a:cxnSpLocks/>
          </p:cNvCxnSpPr>
          <p:nvPr/>
        </p:nvCxnSpPr>
        <p:spPr>
          <a:xfrm>
            <a:off x="5701103" y="4966110"/>
            <a:ext cx="0" cy="20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C25E5B3-5CA5-2945-B37A-D9EE76F0DD91}"/>
              </a:ext>
            </a:extLst>
          </p:cNvPr>
          <p:cNvCxnSpPr>
            <a:cxnSpLocks/>
          </p:cNvCxnSpPr>
          <p:nvPr/>
        </p:nvCxnSpPr>
        <p:spPr>
          <a:xfrm flipH="1">
            <a:off x="5745876" y="5013438"/>
            <a:ext cx="1" cy="1064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A36AD3F-24B6-864B-A259-35E191B5F991}"/>
              </a:ext>
            </a:extLst>
          </p:cNvPr>
          <p:cNvCxnSpPr>
            <a:cxnSpLocks/>
          </p:cNvCxnSpPr>
          <p:nvPr/>
        </p:nvCxnSpPr>
        <p:spPr>
          <a:xfrm>
            <a:off x="5786163" y="5035019"/>
            <a:ext cx="0" cy="67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EF743D3B-913E-8B40-8BBD-54F63006AAF8}"/>
              </a:ext>
            </a:extLst>
          </p:cNvPr>
          <p:cNvCxnSpPr>
            <a:cxnSpLocks/>
          </p:cNvCxnSpPr>
          <p:nvPr/>
        </p:nvCxnSpPr>
        <p:spPr>
          <a:xfrm>
            <a:off x="5828693" y="4999390"/>
            <a:ext cx="0" cy="133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CF97D66-7569-B24A-A7D0-CB2EA8C5FCFA}"/>
              </a:ext>
            </a:extLst>
          </p:cNvPr>
          <p:cNvCxnSpPr>
            <a:cxnSpLocks/>
          </p:cNvCxnSpPr>
          <p:nvPr/>
        </p:nvCxnSpPr>
        <p:spPr>
          <a:xfrm>
            <a:off x="5871223" y="5040309"/>
            <a:ext cx="0" cy="53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9DF75FC-1A4B-EC4A-BE8B-A480D6C413BA}"/>
              </a:ext>
            </a:extLst>
          </p:cNvPr>
          <p:cNvCxnSpPr>
            <a:cxnSpLocks/>
          </p:cNvCxnSpPr>
          <p:nvPr/>
        </p:nvCxnSpPr>
        <p:spPr>
          <a:xfrm>
            <a:off x="5913753" y="4995097"/>
            <a:ext cx="0" cy="154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>
            <a:extLst>
              <a:ext uri="{FF2B5EF4-FFF2-40B4-BE49-F238E27FC236}">
                <a16:creationId xmlns:a16="http://schemas.microsoft.com/office/drawing/2014/main" id="{310BA048-AB26-0140-9FAE-D824B5DE2BB3}"/>
              </a:ext>
            </a:extLst>
          </p:cNvPr>
          <p:cNvSpPr txBox="1"/>
          <p:nvPr/>
        </p:nvSpPr>
        <p:spPr>
          <a:xfrm>
            <a:off x="1723495" y="1480251"/>
            <a:ext cx="5697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/>
              <a:t>En una corriente eléctrica se pueden distinguir dos estados </a:t>
            </a:r>
          </a:p>
          <a:p>
            <a:pPr algn="ctr"/>
            <a:r>
              <a:rPr lang="es-ES" dirty="0"/>
              <a:t>(medio caricatura, pero sí):</a:t>
            </a:r>
            <a:endParaRPr lang="en-CO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90AFB-4A55-EC4C-AA89-5A011722F013}"/>
              </a:ext>
            </a:extLst>
          </p:cNvPr>
          <p:cNvSpPr txBox="1"/>
          <p:nvPr/>
        </p:nvSpPr>
        <p:spPr>
          <a:xfrm>
            <a:off x="2406623" y="5811328"/>
            <a:ext cx="3526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Y al otro lado reconstruimos la onda</a:t>
            </a:r>
          </a:p>
        </p:txBody>
      </p:sp>
    </p:spTree>
    <p:extLst>
      <p:ext uri="{BB962C8B-B14F-4D97-AF65-F5344CB8AC3E}">
        <p14:creationId xmlns:p14="http://schemas.microsoft.com/office/powerpoint/2010/main" val="28855468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1FD8DFA-1569-5E40-BFEA-300B5EDE1816}"/>
              </a:ext>
            </a:extLst>
          </p:cNvPr>
          <p:cNvSpPr/>
          <p:nvPr/>
        </p:nvSpPr>
        <p:spPr>
          <a:xfrm>
            <a:off x="527358" y="2211185"/>
            <a:ext cx="1662546" cy="1579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A5AEF2-E0D4-DF4D-848A-187A3EE55217}"/>
              </a:ext>
            </a:extLst>
          </p:cNvPr>
          <p:cNvSpPr/>
          <p:nvPr/>
        </p:nvSpPr>
        <p:spPr>
          <a:xfrm>
            <a:off x="6574481" y="2211185"/>
            <a:ext cx="1662546" cy="1579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9C769D-CB0A-C64B-A321-158D16D477BD}"/>
              </a:ext>
            </a:extLst>
          </p:cNvPr>
          <p:cNvSpPr txBox="1"/>
          <p:nvPr/>
        </p:nvSpPr>
        <p:spPr>
          <a:xfrm>
            <a:off x="1203976" y="1780710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Emisor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36DEE7-5723-1B42-B0E8-6BB0A664194A}"/>
              </a:ext>
            </a:extLst>
          </p:cNvPr>
          <p:cNvSpPr txBox="1"/>
          <p:nvPr/>
        </p:nvSpPr>
        <p:spPr>
          <a:xfrm>
            <a:off x="6507932" y="1780710"/>
            <a:ext cx="1021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Receptor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7F5D56-1C87-C04C-B9E2-B3F3FF5814AB}"/>
              </a:ext>
            </a:extLst>
          </p:cNvPr>
          <p:cNvCxnSpPr>
            <a:cxnSpLocks/>
          </p:cNvCxnSpPr>
          <p:nvPr/>
        </p:nvCxnSpPr>
        <p:spPr>
          <a:xfrm>
            <a:off x="3507971" y="3000895"/>
            <a:ext cx="15461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0B5DF9-F8CB-204F-80B8-9FA62E8DE0DE}"/>
              </a:ext>
            </a:extLst>
          </p:cNvPr>
          <p:cNvSpPr txBox="1"/>
          <p:nvPr/>
        </p:nvSpPr>
        <p:spPr>
          <a:xfrm>
            <a:off x="3898727" y="2631561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mensaje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D947BF-0699-DB48-BB79-6F2CCDA636CB}"/>
              </a:ext>
            </a:extLst>
          </p:cNvPr>
          <p:cNvSpPr/>
          <p:nvPr/>
        </p:nvSpPr>
        <p:spPr>
          <a:xfrm>
            <a:off x="2725632" y="2695691"/>
            <a:ext cx="448887" cy="6104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9370A3-6314-434E-924E-0F1CABC1C3C8}"/>
              </a:ext>
            </a:extLst>
          </p:cNvPr>
          <p:cNvSpPr txBox="1"/>
          <p:nvPr/>
        </p:nvSpPr>
        <p:spPr>
          <a:xfrm>
            <a:off x="2479522" y="2326359"/>
            <a:ext cx="1129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dirty="0"/>
              <a:t>Codificar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1D5111-69A9-8E40-82B3-04D926F5EBD6}"/>
              </a:ext>
            </a:extLst>
          </p:cNvPr>
          <p:cNvSpPr/>
          <p:nvPr/>
        </p:nvSpPr>
        <p:spPr>
          <a:xfrm>
            <a:off x="5400031" y="2695690"/>
            <a:ext cx="448887" cy="6104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D8D25F-483D-E64E-858E-0BAD602CA65D}"/>
              </a:ext>
            </a:extLst>
          </p:cNvPr>
          <p:cNvSpPr txBox="1"/>
          <p:nvPr/>
        </p:nvSpPr>
        <p:spPr>
          <a:xfrm>
            <a:off x="5069372" y="2283594"/>
            <a:ext cx="130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dirty="0"/>
              <a:t>Reconstruir</a:t>
            </a:r>
          </a:p>
        </p:txBody>
      </p:sp>
    </p:spTree>
    <p:extLst>
      <p:ext uri="{BB962C8B-B14F-4D97-AF65-F5344CB8AC3E}">
        <p14:creationId xmlns:p14="http://schemas.microsoft.com/office/powerpoint/2010/main" val="21511797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E40970F-B4A2-0146-BFFA-4EE5F10D4144}"/>
              </a:ext>
            </a:extLst>
          </p:cNvPr>
          <p:cNvSpPr/>
          <p:nvPr/>
        </p:nvSpPr>
        <p:spPr>
          <a:xfrm>
            <a:off x="2478881" y="5646932"/>
            <a:ext cx="311563" cy="42256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0E851A-9A9B-8A42-91C8-16E15948C4F3}"/>
              </a:ext>
            </a:extLst>
          </p:cNvPr>
          <p:cNvSpPr/>
          <p:nvPr/>
        </p:nvSpPr>
        <p:spPr>
          <a:xfrm>
            <a:off x="2840320" y="5646932"/>
            <a:ext cx="311563" cy="4225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3C7F2A-E9AB-3647-B25D-271D2F57A8FA}"/>
              </a:ext>
            </a:extLst>
          </p:cNvPr>
          <p:cNvSpPr/>
          <p:nvPr/>
        </p:nvSpPr>
        <p:spPr>
          <a:xfrm>
            <a:off x="3201759" y="5646932"/>
            <a:ext cx="311563" cy="4225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44A8D5-348B-694D-B9CE-676442AB7540}"/>
              </a:ext>
            </a:extLst>
          </p:cNvPr>
          <p:cNvSpPr/>
          <p:nvPr/>
        </p:nvSpPr>
        <p:spPr>
          <a:xfrm>
            <a:off x="3563198" y="5646932"/>
            <a:ext cx="311563" cy="4225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167109-E158-BB44-8F86-31C5FCFB69E4}"/>
              </a:ext>
            </a:extLst>
          </p:cNvPr>
          <p:cNvSpPr/>
          <p:nvPr/>
        </p:nvSpPr>
        <p:spPr>
          <a:xfrm>
            <a:off x="3924637" y="5646932"/>
            <a:ext cx="311563" cy="42256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2CB760-FB64-B14F-B6C1-DD7FA1EEE1E4}"/>
              </a:ext>
            </a:extLst>
          </p:cNvPr>
          <p:cNvSpPr/>
          <p:nvPr/>
        </p:nvSpPr>
        <p:spPr>
          <a:xfrm>
            <a:off x="4286076" y="5646932"/>
            <a:ext cx="311563" cy="42256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2595F75-3CAF-2646-B81A-11DCD20D5C1F}"/>
              </a:ext>
            </a:extLst>
          </p:cNvPr>
          <p:cNvSpPr/>
          <p:nvPr/>
        </p:nvSpPr>
        <p:spPr>
          <a:xfrm>
            <a:off x="4653471" y="5646932"/>
            <a:ext cx="311563" cy="4225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FF15E7-236E-E746-B04D-09D996D33842}"/>
              </a:ext>
            </a:extLst>
          </p:cNvPr>
          <p:cNvSpPr/>
          <p:nvPr/>
        </p:nvSpPr>
        <p:spPr>
          <a:xfrm>
            <a:off x="5017606" y="5646932"/>
            <a:ext cx="311563" cy="42256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E27712-FDE0-704E-9776-8CE6D57D2FF6}"/>
              </a:ext>
            </a:extLst>
          </p:cNvPr>
          <p:cNvSpPr/>
          <p:nvPr/>
        </p:nvSpPr>
        <p:spPr>
          <a:xfrm>
            <a:off x="5381741" y="5646932"/>
            <a:ext cx="311563" cy="4225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09E4838-8750-A549-B80B-D27DF68EEBB6}"/>
              </a:ext>
            </a:extLst>
          </p:cNvPr>
          <p:cNvSpPr/>
          <p:nvPr/>
        </p:nvSpPr>
        <p:spPr>
          <a:xfrm>
            <a:off x="5745876" y="5646932"/>
            <a:ext cx="311563" cy="4225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E89212-D644-8641-BAC5-A7E53AA5FDE2}"/>
              </a:ext>
            </a:extLst>
          </p:cNvPr>
          <p:cNvSpPr txBox="1"/>
          <p:nvPr/>
        </p:nvSpPr>
        <p:spPr>
          <a:xfrm>
            <a:off x="392756" y="3132306"/>
            <a:ext cx="85214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3600" dirty="0"/>
              <a:t>Podemos representar </a:t>
            </a:r>
            <a:r>
              <a:rPr lang="en-CO" sz="3600" b="1" dirty="0"/>
              <a:t>cualquier cosa </a:t>
            </a:r>
            <a:r>
              <a:rPr lang="en-CO" sz="3600" dirty="0"/>
              <a:t>como una secuencia de bits</a:t>
            </a:r>
            <a:endParaRPr lang="en-CO" sz="3600" b="1" dirty="0"/>
          </a:p>
        </p:txBody>
      </p:sp>
    </p:spTree>
    <p:extLst>
      <p:ext uri="{BB962C8B-B14F-4D97-AF65-F5344CB8AC3E}">
        <p14:creationId xmlns:p14="http://schemas.microsoft.com/office/powerpoint/2010/main" val="88820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0A239-1C80-2E45-85E6-9EA03670B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El mapa de ruta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FCF19-FA38-ED4D-8F89-12BF9E8AA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e.    </a:t>
            </a:r>
            <a:r>
              <a:rPr lang="en-US" dirty="0" err="1"/>
              <a:t>Módulo</a:t>
            </a:r>
            <a:r>
              <a:rPr lang="en-US" dirty="0"/>
              <a:t> 5: </a:t>
            </a:r>
            <a:r>
              <a:rPr lang="en-US" dirty="0" err="1"/>
              <a:t>Aplicaciones</a:t>
            </a:r>
            <a:r>
              <a:rPr lang="en-US" dirty="0"/>
              <a:t> al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exploratorio</a:t>
            </a:r>
            <a:r>
              <a:rPr lang="en-US" dirty="0"/>
              <a:t> de bases de </a:t>
            </a:r>
            <a:r>
              <a:rPr lang="en-US" dirty="0" err="1"/>
              <a:t>datos</a:t>
            </a:r>
            <a:r>
              <a:rPr lang="en-US" dirty="0"/>
              <a:t> (8 horas).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módulo</a:t>
            </a:r>
            <a:r>
              <a:rPr lang="en-US" dirty="0"/>
              <a:t> los </a:t>
            </a:r>
            <a:r>
              <a:rPr lang="en-US" dirty="0" err="1"/>
              <a:t>estudiantes</a:t>
            </a:r>
            <a:r>
              <a:rPr lang="en-US" dirty="0"/>
              <a:t> </a:t>
            </a:r>
            <a:r>
              <a:rPr lang="en-US" dirty="0" err="1"/>
              <a:t>realizarán</a:t>
            </a:r>
            <a:r>
              <a:rPr lang="en-US" dirty="0"/>
              <a:t> </a:t>
            </a:r>
            <a:r>
              <a:rPr lang="en-US" dirty="0" err="1"/>
              <a:t>actividades</a:t>
            </a:r>
            <a:r>
              <a:rPr lang="en-US" dirty="0"/>
              <a:t> </a:t>
            </a:r>
            <a:r>
              <a:rPr lang="en-US" dirty="0" err="1"/>
              <a:t>aplicadas</a:t>
            </a:r>
            <a:r>
              <a:rPr lang="en-US" dirty="0"/>
              <a:t> a </a:t>
            </a:r>
            <a:r>
              <a:rPr lang="en-US" dirty="0" err="1"/>
              <a:t>necesidades</a:t>
            </a:r>
            <a:r>
              <a:rPr lang="en-US" dirty="0"/>
              <a:t> </a:t>
            </a:r>
            <a:r>
              <a:rPr lang="en-US" dirty="0" err="1"/>
              <a:t>cotidianas</a:t>
            </a:r>
            <a:r>
              <a:rPr lang="en-US" dirty="0"/>
              <a:t> </a:t>
            </a:r>
            <a:r>
              <a:rPr lang="en-US" dirty="0" err="1"/>
              <a:t>relacionadas</a:t>
            </a:r>
            <a:r>
              <a:rPr lang="en-US" dirty="0"/>
              <a:t> con: ¿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puedo</a:t>
            </a:r>
            <a:r>
              <a:rPr lang="en-US" dirty="0"/>
              <a:t> </a:t>
            </a:r>
            <a:r>
              <a:rPr lang="en-US" dirty="0" err="1"/>
              <a:t>calcular</a:t>
            </a:r>
            <a:r>
              <a:rPr lang="en-US" dirty="0"/>
              <a:t> </a:t>
            </a:r>
            <a:r>
              <a:rPr lang="en-US" dirty="0" err="1"/>
              <a:t>estadísticas</a:t>
            </a:r>
            <a:r>
              <a:rPr lang="en-US" dirty="0"/>
              <a:t> </a:t>
            </a:r>
            <a:r>
              <a:rPr lang="en-US" dirty="0" err="1"/>
              <a:t>descriptivas</a:t>
            </a:r>
            <a:r>
              <a:rPr lang="en-US" dirty="0"/>
              <a:t>?, ¿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puedo</a:t>
            </a:r>
            <a:r>
              <a:rPr lang="en-US" dirty="0"/>
              <a:t> </a:t>
            </a:r>
            <a:r>
              <a:rPr lang="en-US" dirty="0" err="1"/>
              <a:t>visualizar</a:t>
            </a:r>
            <a:r>
              <a:rPr lang="en-US" dirty="0"/>
              <a:t> </a:t>
            </a:r>
            <a:r>
              <a:rPr lang="en-US" dirty="0" err="1"/>
              <a:t>gráficamente</a:t>
            </a:r>
            <a:r>
              <a:rPr lang="en-US" dirty="0"/>
              <a:t> la </a:t>
            </a:r>
            <a:r>
              <a:rPr lang="en-US" dirty="0" err="1"/>
              <a:t>información</a:t>
            </a:r>
            <a:r>
              <a:rPr lang="en-US" dirty="0"/>
              <a:t>?, ¿</a:t>
            </a:r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puedo</a:t>
            </a:r>
            <a:r>
              <a:rPr lang="en-US" dirty="0"/>
              <a:t> </a:t>
            </a:r>
            <a:r>
              <a:rPr lang="en-US" dirty="0" err="1"/>
              <a:t>estimar</a:t>
            </a:r>
            <a:r>
              <a:rPr lang="en-US" dirty="0"/>
              <a:t> </a:t>
            </a:r>
            <a:r>
              <a:rPr lang="en-US" dirty="0" err="1"/>
              <a:t>regresiones</a:t>
            </a:r>
            <a:r>
              <a:rPr lang="en-US" dirty="0"/>
              <a:t>? 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n-US" dirty="0" err="1"/>
              <a:t>aplicaciones</a:t>
            </a:r>
            <a:r>
              <a:rPr lang="en-US" dirty="0"/>
              <a:t> </a:t>
            </a:r>
            <a:r>
              <a:rPr lang="en-US" dirty="0" err="1"/>
              <a:t>existen</a:t>
            </a:r>
            <a:r>
              <a:rPr lang="en-US" dirty="0"/>
              <a:t> (</a:t>
            </a:r>
            <a:r>
              <a:rPr lang="en-US" dirty="0" err="1"/>
              <a:t>análisis</a:t>
            </a:r>
            <a:r>
              <a:rPr lang="en-US" dirty="0"/>
              <a:t> de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cartográfica</a:t>
            </a:r>
            <a:r>
              <a:rPr lang="en-US" dirty="0"/>
              <a:t>, </a:t>
            </a:r>
            <a:r>
              <a:rPr lang="en-US" dirty="0" err="1"/>
              <a:t>minería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; web scraping)?</a:t>
            </a:r>
            <a:endParaRPr lang="en-CO" dirty="0"/>
          </a:p>
        </p:txBody>
      </p:sp>
    </p:spTree>
    <p:extLst>
      <p:ext uri="{BB962C8B-B14F-4D97-AF65-F5344CB8AC3E}">
        <p14:creationId xmlns:p14="http://schemas.microsoft.com/office/powerpoint/2010/main" val="31368648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E40970F-B4A2-0146-BFFA-4EE5F10D4144}"/>
              </a:ext>
            </a:extLst>
          </p:cNvPr>
          <p:cNvSpPr/>
          <p:nvPr/>
        </p:nvSpPr>
        <p:spPr>
          <a:xfrm>
            <a:off x="2478881" y="5646932"/>
            <a:ext cx="311563" cy="42256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0E851A-9A9B-8A42-91C8-16E15948C4F3}"/>
              </a:ext>
            </a:extLst>
          </p:cNvPr>
          <p:cNvSpPr/>
          <p:nvPr/>
        </p:nvSpPr>
        <p:spPr>
          <a:xfrm>
            <a:off x="2840320" y="5646932"/>
            <a:ext cx="311563" cy="4225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3C7F2A-E9AB-3647-B25D-271D2F57A8FA}"/>
              </a:ext>
            </a:extLst>
          </p:cNvPr>
          <p:cNvSpPr/>
          <p:nvPr/>
        </p:nvSpPr>
        <p:spPr>
          <a:xfrm>
            <a:off x="3201759" y="5646932"/>
            <a:ext cx="311563" cy="4225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44A8D5-348B-694D-B9CE-676442AB7540}"/>
              </a:ext>
            </a:extLst>
          </p:cNvPr>
          <p:cNvSpPr/>
          <p:nvPr/>
        </p:nvSpPr>
        <p:spPr>
          <a:xfrm>
            <a:off x="3563198" y="5646932"/>
            <a:ext cx="311563" cy="4225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167109-E158-BB44-8F86-31C5FCFB69E4}"/>
              </a:ext>
            </a:extLst>
          </p:cNvPr>
          <p:cNvSpPr/>
          <p:nvPr/>
        </p:nvSpPr>
        <p:spPr>
          <a:xfrm>
            <a:off x="3924637" y="5646932"/>
            <a:ext cx="311563" cy="42256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2CB760-FB64-B14F-B6C1-DD7FA1EEE1E4}"/>
              </a:ext>
            </a:extLst>
          </p:cNvPr>
          <p:cNvSpPr/>
          <p:nvPr/>
        </p:nvSpPr>
        <p:spPr>
          <a:xfrm>
            <a:off x="4286076" y="5646932"/>
            <a:ext cx="311563" cy="42256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2595F75-3CAF-2646-B81A-11DCD20D5C1F}"/>
              </a:ext>
            </a:extLst>
          </p:cNvPr>
          <p:cNvSpPr/>
          <p:nvPr/>
        </p:nvSpPr>
        <p:spPr>
          <a:xfrm>
            <a:off x="4653471" y="5646932"/>
            <a:ext cx="311563" cy="4225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FF15E7-236E-E746-B04D-09D996D33842}"/>
              </a:ext>
            </a:extLst>
          </p:cNvPr>
          <p:cNvSpPr/>
          <p:nvPr/>
        </p:nvSpPr>
        <p:spPr>
          <a:xfrm>
            <a:off x="5017606" y="5646932"/>
            <a:ext cx="311563" cy="42256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E27712-FDE0-704E-9776-8CE6D57D2FF6}"/>
              </a:ext>
            </a:extLst>
          </p:cNvPr>
          <p:cNvSpPr/>
          <p:nvPr/>
        </p:nvSpPr>
        <p:spPr>
          <a:xfrm>
            <a:off x="5381741" y="5646932"/>
            <a:ext cx="311563" cy="4225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09E4838-8750-A549-B80B-D27DF68EEBB6}"/>
              </a:ext>
            </a:extLst>
          </p:cNvPr>
          <p:cNvSpPr/>
          <p:nvPr/>
        </p:nvSpPr>
        <p:spPr>
          <a:xfrm>
            <a:off x="5745876" y="5646932"/>
            <a:ext cx="311563" cy="4225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E89212-D644-8641-BAC5-A7E53AA5FDE2}"/>
              </a:ext>
            </a:extLst>
          </p:cNvPr>
          <p:cNvSpPr txBox="1"/>
          <p:nvPr/>
        </p:nvSpPr>
        <p:spPr>
          <a:xfrm>
            <a:off x="392756" y="3132306"/>
            <a:ext cx="85214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3600" dirty="0"/>
              <a:t>Podemos representar </a:t>
            </a:r>
            <a:r>
              <a:rPr lang="en-CO" sz="3600" b="1" dirty="0"/>
              <a:t>cualquier cosa </a:t>
            </a:r>
            <a:r>
              <a:rPr lang="en-CO" sz="3600" dirty="0"/>
              <a:t>como una secuencia de bits!!!!!!!</a:t>
            </a:r>
            <a:endParaRPr lang="en-CO" sz="3600" b="1" dirty="0"/>
          </a:p>
        </p:txBody>
      </p:sp>
    </p:spTree>
    <p:extLst>
      <p:ext uri="{BB962C8B-B14F-4D97-AF65-F5344CB8AC3E}">
        <p14:creationId xmlns:p14="http://schemas.microsoft.com/office/powerpoint/2010/main" val="4090705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E40970F-B4A2-0146-BFFA-4EE5F10D4144}"/>
              </a:ext>
            </a:extLst>
          </p:cNvPr>
          <p:cNvSpPr/>
          <p:nvPr/>
        </p:nvSpPr>
        <p:spPr>
          <a:xfrm>
            <a:off x="2478881" y="5646932"/>
            <a:ext cx="311563" cy="42256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0E851A-9A9B-8A42-91C8-16E15948C4F3}"/>
              </a:ext>
            </a:extLst>
          </p:cNvPr>
          <p:cNvSpPr/>
          <p:nvPr/>
        </p:nvSpPr>
        <p:spPr>
          <a:xfrm>
            <a:off x="2840320" y="5646932"/>
            <a:ext cx="311563" cy="4225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3C7F2A-E9AB-3647-B25D-271D2F57A8FA}"/>
              </a:ext>
            </a:extLst>
          </p:cNvPr>
          <p:cNvSpPr/>
          <p:nvPr/>
        </p:nvSpPr>
        <p:spPr>
          <a:xfrm>
            <a:off x="3201759" y="5646932"/>
            <a:ext cx="311563" cy="4225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44A8D5-348B-694D-B9CE-676442AB7540}"/>
              </a:ext>
            </a:extLst>
          </p:cNvPr>
          <p:cNvSpPr/>
          <p:nvPr/>
        </p:nvSpPr>
        <p:spPr>
          <a:xfrm>
            <a:off x="3563198" y="5646932"/>
            <a:ext cx="311563" cy="4225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167109-E158-BB44-8F86-31C5FCFB69E4}"/>
              </a:ext>
            </a:extLst>
          </p:cNvPr>
          <p:cNvSpPr/>
          <p:nvPr/>
        </p:nvSpPr>
        <p:spPr>
          <a:xfrm>
            <a:off x="3924637" y="5646932"/>
            <a:ext cx="311563" cy="42256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2CB760-FB64-B14F-B6C1-DD7FA1EEE1E4}"/>
              </a:ext>
            </a:extLst>
          </p:cNvPr>
          <p:cNvSpPr/>
          <p:nvPr/>
        </p:nvSpPr>
        <p:spPr>
          <a:xfrm>
            <a:off x="4286076" y="5646932"/>
            <a:ext cx="311563" cy="42256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2595F75-3CAF-2646-B81A-11DCD20D5C1F}"/>
              </a:ext>
            </a:extLst>
          </p:cNvPr>
          <p:cNvSpPr/>
          <p:nvPr/>
        </p:nvSpPr>
        <p:spPr>
          <a:xfrm>
            <a:off x="4653471" y="5646932"/>
            <a:ext cx="311563" cy="4225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FF15E7-236E-E746-B04D-09D996D33842}"/>
              </a:ext>
            </a:extLst>
          </p:cNvPr>
          <p:cNvSpPr/>
          <p:nvPr/>
        </p:nvSpPr>
        <p:spPr>
          <a:xfrm>
            <a:off x="5017606" y="5646932"/>
            <a:ext cx="311563" cy="42256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E27712-FDE0-704E-9776-8CE6D57D2FF6}"/>
              </a:ext>
            </a:extLst>
          </p:cNvPr>
          <p:cNvSpPr/>
          <p:nvPr/>
        </p:nvSpPr>
        <p:spPr>
          <a:xfrm>
            <a:off x="5381741" y="5646932"/>
            <a:ext cx="311563" cy="4225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09E4838-8750-A549-B80B-D27DF68EEBB6}"/>
              </a:ext>
            </a:extLst>
          </p:cNvPr>
          <p:cNvSpPr/>
          <p:nvPr/>
        </p:nvSpPr>
        <p:spPr>
          <a:xfrm>
            <a:off x="5745876" y="5646932"/>
            <a:ext cx="311563" cy="4225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E89212-D644-8641-BAC5-A7E53AA5FDE2}"/>
              </a:ext>
            </a:extLst>
          </p:cNvPr>
          <p:cNvSpPr txBox="1"/>
          <p:nvPr/>
        </p:nvSpPr>
        <p:spPr>
          <a:xfrm>
            <a:off x="392756" y="3132306"/>
            <a:ext cx="85214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3600" dirty="0"/>
              <a:t>Podemos representar </a:t>
            </a:r>
            <a:r>
              <a:rPr lang="en-CO" sz="3600" b="1" dirty="0"/>
              <a:t>cualquier cosa </a:t>
            </a:r>
            <a:r>
              <a:rPr lang="en-CO" sz="3600" dirty="0"/>
              <a:t>como una secuencia de bits!!!!!!!</a:t>
            </a:r>
            <a:endParaRPr lang="en-CO" sz="3600" b="1" dirty="0"/>
          </a:p>
        </p:txBody>
      </p:sp>
      <p:pic>
        <p:nvPicPr>
          <p:cNvPr id="4098" name="Picture 2" descr="Nebulous Concepts Strategic Advisors">
            <a:extLst>
              <a:ext uri="{FF2B5EF4-FFF2-40B4-BE49-F238E27FC236}">
                <a16:creationId xmlns:a16="http://schemas.microsoft.com/office/drawing/2014/main" id="{B68153A6-E2BE-1642-BF66-A47870CDE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56" y="136187"/>
            <a:ext cx="3194473" cy="299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reece">
            <a:extLst>
              <a:ext uri="{FF2B5EF4-FFF2-40B4-BE49-F238E27FC236}">
                <a16:creationId xmlns:a16="http://schemas.microsoft.com/office/drawing/2014/main" id="{71AC61AD-17D2-934B-8F0D-73D6F3E98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70" y="399644"/>
            <a:ext cx="3703806" cy="246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 gigantic trek: what it takes to move 200 elephants 1500 km">
            <a:extLst>
              <a:ext uri="{FF2B5EF4-FFF2-40B4-BE49-F238E27FC236}">
                <a16:creationId xmlns:a16="http://schemas.microsoft.com/office/drawing/2014/main" id="{5C8DC7BD-F5D7-E948-A71F-DE9D133FE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452" y="215576"/>
            <a:ext cx="4498182" cy="301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ndigenous Peoples March Captures the World's Ear | Cultural Survival">
            <a:extLst>
              <a:ext uri="{FF2B5EF4-FFF2-40B4-BE49-F238E27FC236}">
                <a16:creationId xmlns:a16="http://schemas.microsoft.com/office/drawing/2014/main" id="{E86C009F-FBF9-3745-8997-43768FE25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423" y="552784"/>
            <a:ext cx="5318869" cy="398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oronavirus en Bogotá: las medidas en la nueva fase de cuarentena | Radio  Nacional de Colombia">
            <a:extLst>
              <a:ext uri="{FF2B5EF4-FFF2-40B4-BE49-F238E27FC236}">
                <a16:creationId xmlns:a16="http://schemas.microsoft.com/office/drawing/2014/main" id="{0577E31B-B2CE-7C49-9F13-F15ECC6F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592" y="1364757"/>
            <a:ext cx="4640094" cy="4640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03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461FE-221F-CE4F-99CE-36B20DDB1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O" dirty="0"/>
              <a:t>Información digital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ABB3F-A442-D940-918F-B9A978E335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CO" dirty="0"/>
              <a:t>Utilizamos codificación para almarcenar información</a:t>
            </a:r>
          </a:p>
        </p:txBody>
      </p:sp>
    </p:spTree>
    <p:extLst>
      <p:ext uri="{BB962C8B-B14F-4D97-AF65-F5344CB8AC3E}">
        <p14:creationId xmlns:p14="http://schemas.microsoft.com/office/powerpoint/2010/main" val="22836296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F9DBC-0D1D-BC46-AE23-09366D2B6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¿Qué hay que hacer para calcular cosas con los datos?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44DAA-B52C-0843-8890-1CBB77420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Para utilizar la información en los datos necesitamos </a:t>
            </a:r>
            <a:r>
              <a:rPr lang="en-CO" b="1" dirty="0"/>
              <a:t>darle instrucciones a la máquina</a:t>
            </a:r>
            <a:r>
              <a:rPr lang="en-CO" dirty="0"/>
              <a:t>.</a:t>
            </a:r>
          </a:p>
          <a:p>
            <a:r>
              <a:rPr lang="en-CO" dirty="0"/>
              <a:t>En computación llamamos a esas instrucciones:</a:t>
            </a:r>
          </a:p>
          <a:p>
            <a:pPr marL="0" indent="0" algn="ctr">
              <a:buNone/>
            </a:pPr>
            <a:r>
              <a:rPr lang="en-CO" sz="11500" dirty="0"/>
              <a:t>Algoritmo</a:t>
            </a:r>
          </a:p>
          <a:p>
            <a:r>
              <a:rPr lang="en-CO" dirty="0"/>
              <a:t>Una secuencia de instrucciones paso a paso para ejecutar una tarea.</a:t>
            </a:r>
          </a:p>
        </p:txBody>
      </p:sp>
    </p:spTree>
    <p:extLst>
      <p:ext uri="{BB962C8B-B14F-4D97-AF65-F5344CB8AC3E}">
        <p14:creationId xmlns:p14="http://schemas.microsoft.com/office/powerpoint/2010/main" val="388306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2">
            <a:extLst>
              <a:ext uri="{FF2B5EF4-FFF2-40B4-BE49-F238E27FC236}">
                <a16:creationId xmlns:a16="http://schemas.microsoft.com/office/drawing/2014/main" id="{EA2A1FA8-7670-4AE0-A49D-5D98C1C9C399}"/>
              </a:ext>
            </a:extLst>
          </p:cNvPr>
          <p:cNvSpPr/>
          <p:nvPr/>
        </p:nvSpPr>
        <p:spPr>
          <a:xfrm>
            <a:off x="606048" y="582376"/>
            <a:ext cx="1789196" cy="395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dirty="0"/>
              <a:t>Lenguaje</a:t>
            </a:r>
          </a:p>
        </p:txBody>
      </p:sp>
      <p:sp>
        <p:nvSpPr>
          <p:cNvPr id="9" name="Rounded Rectangle 7">
            <a:extLst>
              <a:ext uri="{FF2B5EF4-FFF2-40B4-BE49-F238E27FC236}">
                <a16:creationId xmlns:a16="http://schemas.microsoft.com/office/drawing/2014/main" id="{5A7E0C7A-FCB6-44EF-A5B3-3B6A48537194}"/>
              </a:ext>
            </a:extLst>
          </p:cNvPr>
          <p:cNvSpPr/>
          <p:nvPr/>
        </p:nvSpPr>
        <p:spPr>
          <a:xfrm>
            <a:off x="490039" y="1179019"/>
            <a:ext cx="2673785" cy="657873"/>
          </a:xfrm>
          <a:prstGeom prst="roundRect">
            <a:avLst/>
          </a:prstGeom>
          <a:noFill/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accent2">
                    <a:lumMod val="50000"/>
                  </a:schemeClr>
                </a:solidFill>
              </a:rPr>
              <a:t>Sistema de comunicación estructurado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3721CF42-4FCC-42F7-9B29-F7782715EA3D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163824" y="1507956"/>
            <a:ext cx="20231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3E8AC45-766C-4A69-B6FC-865F181FD024}"/>
              </a:ext>
            </a:extLst>
          </p:cNvPr>
          <p:cNvSpPr txBox="1"/>
          <p:nvPr/>
        </p:nvSpPr>
        <p:spPr>
          <a:xfrm>
            <a:off x="3305515" y="1190561"/>
            <a:ext cx="1966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Intercambio de información</a:t>
            </a:r>
          </a:p>
        </p:txBody>
      </p:sp>
      <p:pic>
        <p:nvPicPr>
          <p:cNvPr id="1026" name="Picture 2" descr="Lenguaje claro y lectura fácil: las palabras precisas para la transparencia  y el buen gobierno | Compromiso Empresarial">
            <a:extLst>
              <a:ext uri="{FF2B5EF4-FFF2-40B4-BE49-F238E27FC236}">
                <a16:creationId xmlns:a16="http://schemas.microsoft.com/office/drawing/2014/main" id="{DC12A284-DA85-434E-9625-32BC199AC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703" y="1937383"/>
            <a:ext cx="1401464" cy="92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Brace 1">
            <a:extLst>
              <a:ext uri="{FF2B5EF4-FFF2-40B4-BE49-F238E27FC236}">
                <a16:creationId xmlns:a16="http://schemas.microsoft.com/office/drawing/2014/main" id="{DFD81ECB-62C7-40DA-B15C-D0D806DB19E1}"/>
              </a:ext>
            </a:extLst>
          </p:cNvPr>
          <p:cNvSpPr/>
          <p:nvPr/>
        </p:nvSpPr>
        <p:spPr>
          <a:xfrm flipH="1">
            <a:off x="5298017" y="657810"/>
            <a:ext cx="331774" cy="1639042"/>
          </a:xfrm>
          <a:prstGeom prst="rightBrace">
            <a:avLst>
              <a:gd name="adj1" fmla="val 8333"/>
              <a:gd name="adj2" fmla="val 52119"/>
            </a:avLst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ounded Rectangle 9">
            <a:extLst>
              <a:ext uri="{FF2B5EF4-FFF2-40B4-BE49-F238E27FC236}">
                <a16:creationId xmlns:a16="http://schemas.microsoft.com/office/drawing/2014/main" id="{CAF6EE93-2CE0-4F4C-9240-6C06F478EA3D}"/>
              </a:ext>
            </a:extLst>
          </p:cNvPr>
          <p:cNvSpPr/>
          <p:nvPr/>
        </p:nvSpPr>
        <p:spPr>
          <a:xfrm>
            <a:off x="5724769" y="726841"/>
            <a:ext cx="1539613" cy="395550"/>
          </a:xfrm>
          <a:prstGeom prst="roundRect">
            <a:avLst/>
          </a:prstGeom>
          <a:noFill/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accent2">
                    <a:lumMod val="50000"/>
                  </a:schemeClr>
                </a:solidFill>
              </a:rPr>
              <a:t>Humanos</a:t>
            </a:r>
          </a:p>
        </p:txBody>
      </p:sp>
      <p:sp>
        <p:nvSpPr>
          <p:cNvPr id="18" name="Rounded Rectangle 9">
            <a:extLst>
              <a:ext uri="{FF2B5EF4-FFF2-40B4-BE49-F238E27FC236}">
                <a16:creationId xmlns:a16="http://schemas.microsoft.com/office/drawing/2014/main" id="{08B771C7-F893-4503-BE0B-6ED43158678C}"/>
              </a:ext>
            </a:extLst>
          </p:cNvPr>
          <p:cNvSpPr/>
          <p:nvPr/>
        </p:nvSpPr>
        <p:spPr>
          <a:xfrm>
            <a:off x="5724769" y="1217993"/>
            <a:ext cx="1539613" cy="515169"/>
          </a:xfrm>
          <a:prstGeom prst="roundRect">
            <a:avLst/>
          </a:prstGeom>
          <a:noFill/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accent2">
                    <a:lumMod val="50000"/>
                  </a:schemeClr>
                </a:solidFill>
              </a:rPr>
              <a:t>Organismos vivos</a:t>
            </a:r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38AEFADE-86DA-49FB-AE5E-713118075A00}"/>
              </a:ext>
            </a:extLst>
          </p:cNvPr>
          <p:cNvSpPr/>
          <p:nvPr/>
        </p:nvSpPr>
        <p:spPr>
          <a:xfrm>
            <a:off x="5733913" y="1836892"/>
            <a:ext cx="1539613" cy="395550"/>
          </a:xfrm>
          <a:prstGeom prst="roundRect">
            <a:avLst/>
          </a:prstGeom>
          <a:noFill/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accent2">
                    <a:lumMod val="50000"/>
                  </a:schemeClr>
                </a:solidFill>
              </a:rPr>
              <a:t>Dispositivos</a:t>
            </a:r>
          </a:p>
        </p:txBody>
      </p:sp>
      <p:sp>
        <p:nvSpPr>
          <p:cNvPr id="21" name="Rounded Rectangle 9">
            <a:extLst>
              <a:ext uri="{FF2B5EF4-FFF2-40B4-BE49-F238E27FC236}">
                <a16:creationId xmlns:a16="http://schemas.microsoft.com/office/drawing/2014/main" id="{FDF30BBF-5043-4504-97D3-6FD21457DA56}"/>
              </a:ext>
            </a:extLst>
          </p:cNvPr>
          <p:cNvSpPr/>
          <p:nvPr/>
        </p:nvSpPr>
        <p:spPr>
          <a:xfrm>
            <a:off x="7437821" y="1836892"/>
            <a:ext cx="1539613" cy="395550"/>
          </a:xfrm>
          <a:prstGeom prst="roundRect">
            <a:avLst/>
          </a:prstGeom>
          <a:noFill/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_tradnl" b="1" dirty="0">
                <a:solidFill>
                  <a:schemeClr val="accent2">
                    <a:lumMod val="50000"/>
                  </a:schemeClr>
                </a:solidFill>
              </a:rPr>
              <a:t>Cibernética</a:t>
            </a:r>
          </a:p>
        </p:txBody>
      </p: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181FB9D5-39F0-4DF4-A4B5-2D409FE8FAE8}"/>
              </a:ext>
            </a:extLst>
          </p:cNvPr>
          <p:cNvSpPr/>
          <p:nvPr/>
        </p:nvSpPr>
        <p:spPr>
          <a:xfrm>
            <a:off x="7437821" y="1277802"/>
            <a:ext cx="1539613" cy="395550"/>
          </a:xfrm>
          <a:prstGeom prst="roundRect">
            <a:avLst/>
          </a:prstGeom>
          <a:noFill/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accent2">
                    <a:lumMod val="50000"/>
                  </a:schemeClr>
                </a:solidFill>
              </a:rPr>
              <a:t>Biosemiótica</a:t>
            </a: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EE8D2A07-2E51-4957-B364-FA7E631D9A15}"/>
              </a:ext>
            </a:extLst>
          </p:cNvPr>
          <p:cNvCxnSpPr>
            <a:cxnSpLocks/>
            <a:stCxn id="18" idx="3"/>
            <a:endCxn id="22" idx="1"/>
          </p:cNvCxnSpPr>
          <p:nvPr/>
        </p:nvCxnSpPr>
        <p:spPr>
          <a:xfrm flipV="1">
            <a:off x="7264382" y="1475577"/>
            <a:ext cx="1734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28582B43-6820-412D-B4F9-144833388915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7273526" y="2034667"/>
            <a:ext cx="1642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9">
            <a:extLst>
              <a:ext uri="{FF2B5EF4-FFF2-40B4-BE49-F238E27FC236}">
                <a16:creationId xmlns:a16="http://schemas.microsoft.com/office/drawing/2014/main" id="{CE9BCBF8-FBA4-40D4-BF66-8D96A0F53D6E}"/>
              </a:ext>
            </a:extLst>
          </p:cNvPr>
          <p:cNvSpPr/>
          <p:nvPr/>
        </p:nvSpPr>
        <p:spPr>
          <a:xfrm>
            <a:off x="1057124" y="2590415"/>
            <a:ext cx="1750084" cy="395550"/>
          </a:xfrm>
          <a:prstGeom prst="roundRect">
            <a:avLst/>
          </a:prstGeom>
          <a:noFill/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accent2">
                    <a:lumMod val="50000"/>
                  </a:schemeClr>
                </a:solidFill>
              </a:rPr>
              <a:t>Contexto de uso</a:t>
            </a:r>
          </a:p>
        </p:txBody>
      </p:sp>
      <p:sp>
        <p:nvSpPr>
          <p:cNvPr id="30" name="Rounded Rectangle 9">
            <a:extLst>
              <a:ext uri="{FF2B5EF4-FFF2-40B4-BE49-F238E27FC236}">
                <a16:creationId xmlns:a16="http://schemas.microsoft.com/office/drawing/2014/main" id="{24189BD8-0413-47F4-8A4C-4E05C376F9F1}"/>
              </a:ext>
            </a:extLst>
          </p:cNvPr>
          <p:cNvSpPr/>
          <p:nvPr/>
        </p:nvSpPr>
        <p:spPr>
          <a:xfrm>
            <a:off x="1057124" y="3148376"/>
            <a:ext cx="4054372" cy="395550"/>
          </a:xfrm>
          <a:prstGeom prst="roundRect">
            <a:avLst/>
          </a:prstGeom>
          <a:noFill/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accent2">
                    <a:lumMod val="50000"/>
                  </a:schemeClr>
                </a:solidFill>
              </a:rPr>
              <a:t>Principios combinatorios de símbolos</a:t>
            </a:r>
          </a:p>
        </p:txBody>
      </p:sp>
      <p:sp>
        <p:nvSpPr>
          <p:cNvPr id="28" name="Cerrar llave 27">
            <a:extLst>
              <a:ext uri="{FF2B5EF4-FFF2-40B4-BE49-F238E27FC236}">
                <a16:creationId xmlns:a16="http://schemas.microsoft.com/office/drawing/2014/main" id="{D9DBFA21-D581-4AFA-99AE-E40B2F1B33E9}"/>
              </a:ext>
            </a:extLst>
          </p:cNvPr>
          <p:cNvSpPr/>
          <p:nvPr/>
        </p:nvSpPr>
        <p:spPr>
          <a:xfrm rot="5400000">
            <a:off x="2380359" y="2482750"/>
            <a:ext cx="243978" cy="227392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CDED0AD2-BB06-4B66-95CC-A7436499C669}"/>
              </a:ext>
            </a:extLst>
          </p:cNvPr>
          <p:cNvSpPr txBox="1"/>
          <p:nvPr/>
        </p:nvSpPr>
        <p:spPr>
          <a:xfrm>
            <a:off x="1960326" y="3741701"/>
            <a:ext cx="1203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Gramática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A9F70621-0C86-427B-88FA-D3C39F8634F7}"/>
              </a:ext>
            </a:extLst>
          </p:cNvPr>
          <p:cNvSpPr txBox="1"/>
          <p:nvPr/>
        </p:nvSpPr>
        <p:spPr>
          <a:xfrm>
            <a:off x="3901852" y="3741701"/>
            <a:ext cx="990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Alfabeto</a:t>
            </a:r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39C1A29F-2362-42A0-B1AE-B8739545E8F3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4397039" y="3497724"/>
            <a:ext cx="0" cy="243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9">
            <a:extLst>
              <a:ext uri="{FF2B5EF4-FFF2-40B4-BE49-F238E27FC236}">
                <a16:creationId xmlns:a16="http://schemas.microsoft.com/office/drawing/2014/main" id="{233F4668-B2A5-4A8C-ADDD-80E9CF416C24}"/>
              </a:ext>
            </a:extLst>
          </p:cNvPr>
          <p:cNvSpPr/>
          <p:nvPr/>
        </p:nvSpPr>
        <p:spPr>
          <a:xfrm>
            <a:off x="7428277" y="726841"/>
            <a:ext cx="1539613" cy="395550"/>
          </a:xfrm>
          <a:prstGeom prst="roundRect">
            <a:avLst/>
          </a:prstGeom>
          <a:noFill/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_tradnl" sz="1400" dirty="0">
                <a:solidFill>
                  <a:schemeClr val="accent2">
                    <a:lumMod val="50000"/>
                  </a:schemeClr>
                </a:solidFill>
              </a:rPr>
              <a:t>Facultad congénita</a:t>
            </a:r>
          </a:p>
        </p:txBody>
      </p: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AB084BE4-41C0-4E22-AAA3-B4B1F5567951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7254838" y="924616"/>
            <a:ext cx="1734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2">
            <a:extLst>
              <a:ext uri="{FF2B5EF4-FFF2-40B4-BE49-F238E27FC236}">
                <a16:creationId xmlns:a16="http://schemas.microsoft.com/office/drawing/2014/main" id="{85885D11-759F-4FAD-AF43-A6D8A2A8162A}"/>
              </a:ext>
            </a:extLst>
          </p:cNvPr>
          <p:cNvSpPr/>
          <p:nvPr/>
        </p:nvSpPr>
        <p:spPr>
          <a:xfrm>
            <a:off x="5850173" y="3394118"/>
            <a:ext cx="2964639" cy="395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dirty="0"/>
              <a:t>Lenguaje formal (artificial)</a:t>
            </a:r>
          </a:p>
        </p:txBody>
      </p:sp>
      <p:sp>
        <p:nvSpPr>
          <p:cNvPr id="41" name="Rounded Rectangle 7">
            <a:extLst>
              <a:ext uri="{FF2B5EF4-FFF2-40B4-BE49-F238E27FC236}">
                <a16:creationId xmlns:a16="http://schemas.microsoft.com/office/drawing/2014/main" id="{511FC92D-546E-44DF-B723-D13A7C145F68}"/>
              </a:ext>
            </a:extLst>
          </p:cNvPr>
          <p:cNvSpPr/>
          <p:nvPr/>
        </p:nvSpPr>
        <p:spPr>
          <a:xfrm>
            <a:off x="6014208" y="3983163"/>
            <a:ext cx="2673785" cy="657873"/>
          </a:xfrm>
          <a:prstGeom prst="roundRect">
            <a:avLst/>
          </a:prstGeom>
          <a:noFill/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accent2">
                    <a:lumMod val="50000"/>
                  </a:schemeClr>
                </a:solidFill>
              </a:rPr>
              <a:t>Secuencias usadas en disciplinas formales</a:t>
            </a:r>
          </a:p>
        </p:txBody>
      </p:sp>
      <p:sp>
        <p:nvSpPr>
          <p:cNvPr id="42" name="Rounded Rectangle 9">
            <a:extLst>
              <a:ext uri="{FF2B5EF4-FFF2-40B4-BE49-F238E27FC236}">
                <a16:creationId xmlns:a16="http://schemas.microsoft.com/office/drawing/2014/main" id="{DC12DEB0-DBC7-4712-87C7-A92098E728CA}"/>
              </a:ext>
            </a:extLst>
          </p:cNvPr>
          <p:cNvSpPr/>
          <p:nvPr/>
        </p:nvSpPr>
        <p:spPr>
          <a:xfrm>
            <a:off x="1815579" y="4111033"/>
            <a:ext cx="3311755" cy="395550"/>
          </a:xfrm>
          <a:prstGeom prst="roundRect">
            <a:avLst/>
          </a:prstGeom>
          <a:noFill/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accent2">
                    <a:lumMod val="50000"/>
                  </a:schemeClr>
                </a:solidFill>
              </a:rPr>
              <a:t>Fórmulas bien formadas (</a:t>
            </a:r>
            <a:r>
              <a:rPr lang="es-ES_tradnl" dirty="0" err="1">
                <a:solidFill>
                  <a:schemeClr val="accent2">
                    <a:lumMod val="50000"/>
                  </a:schemeClr>
                </a:solidFill>
              </a:rPr>
              <a:t>fbf</a:t>
            </a:r>
            <a:r>
              <a:rPr lang="es-ES_tradnl" dirty="0"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593D4086-9EE4-4F12-914E-35310757C703}"/>
              </a:ext>
            </a:extLst>
          </p:cNvPr>
          <p:cNvCxnSpPr>
            <a:cxnSpLocks/>
            <a:stCxn id="41" idx="1"/>
            <a:endCxn id="42" idx="3"/>
          </p:cNvCxnSpPr>
          <p:nvPr/>
        </p:nvCxnSpPr>
        <p:spPr>
          <a:xfrm flipH="1" flipV="1">
            <a:off x="5127334" y="4308808"/>
            <a:ext cx="886874" cy="3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uadroTexto 45">
                <a:extLst>
                  <a:ext uri="{FF2B5EF4-FFF2-40B4-BE49-F238E27FC236}">
                    <a16:creationId xmlns:a16="http://schemas.microsoft.com/office/drawing/2014/main" id="{B6990A4C-4FFF-41BC-A279-828F255F9DA5}"/>
                  </a:ext>
                </a:extLst>
              </p:cNvPr>
              <p:cNvSpPr txBox="1"/>
              <p:nvPr/>
            </p:nvSpPr>
            <p:spPr>
              <a:xfrm>
                <a:off x="2832046" y="4886126"/>
                <a:ext cx="977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   &lt;    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46" name="CuadroTexto 45">
                <a:extLst>
                  <a:ext uri="{FF2B5EF4-FFF2-40B4-BE49-F238E27FC236}">
                    <a16:creationId xmlns:a16="http://schemas.microsoft.com/office/drawing/2014/main" id="{B6990A4C-4FFF-41BC-A279-828F255F9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046" y="4886126"/>
                <a:ext cx="977319" cy="276999"/>
              </a:xfrm>
              <a:prstGeom prst="rect">
                <a:avLst/>
              </a:prstGeom>
              <a:blipFill>
                <a:blip r:embed="rId4"/>
                <a:stretch>
                  <a:fillRect l="-3125" r="-5000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ight Brace 1">
            <a:extLst>
              <a:ext uri="{FF2B5EF4-FFF2-40B4-BE49-F238E27FC236}">
                <a16:creationId xmlns:a16="http://schemas.microsoft.com/office/drawing/2014/main" id="{867F71D4-8DC2-4FAD-9E24-7C5A8309BD66}"/>
              </a:ext>
            </a:extLst>
          </p:cNvPr>
          <p:cNvSpPr/>
          <p:nvPr/>
        </p:nvSpPr>
        <p:spPr>
          <a:xfrm flipH="1">
            <a:off x="4009690" y="4683258"/>
            <a:ext cx="331774" cy="682731"/>
          </a:xfrm>
          <a:prstGeom prst="rightBrace">
            <a:avLst>
              <a:gd name="adj1" fmla="val 8333"/>
              <a:gd name="adj2" fmla="val 52119"/>
            </a:avLst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uadroTexto 48">
                <a:extLst>
                  <a:ext uri="{FF2B5EF4-FFF2-40B4-BE49-F238E27FC236}">
                    <a16:creationId xmlns:a16="http://schemas.microsoft.com/office/drawing/2014/main" id="{59A891CF-19FC-4547-B861-86C2C18A34C3}"/>
                  </a:ext>
                </a:extLst>
              </p:cNvPr>
              <p:cNvSpPr txBox="1"/>
              <p:nvPr/>
            </p:nvSpPr>
            <p:spPr>
              <a:xfrm>
                <a:off x="4283919" y="4753735"/>
                <a:ext cx="15608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𝑉𝑒𝑟𝑑𝑎𝑑𝑒𝑟𝑜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49" name="CuadroTexto 48">
                <a:extLst>
                  <a:ext uri="{FF2B5EF4-FFF2-40B4-BE49-F238E27FC236}">
                    <a16:creationId xmlns:a16="http://schemas.microsoft.com/office/drawing/2014/main" id="{59A891CF-19FC-4547-B861-86C2C18A3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19" y="4753735"/>
                <a:ext cx="1560877" cy="276999"/>
              </a:xfrm>
              <a:prstGeom prst="rect">
                <a:avLst/>
              </a:prstGeom>
              <a:blipFill>
                <a:blip r:embed="rId5"/>
                <a:stretch>
                  <a:fillRect l="-3125" t="-2222" r="-5078" b="-3555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uadroTexto 49">
                <a:extLst>
                  <a:ext uri="{FF2B5EF4-FFF2-40B4-BE49-F238E27FC236}">
                    <a16:creationId xmlns:a16="http://schemas.microsoft.com/office/drawing/2014/main" id="{9D94E36D-55AF-4715-A33E-CF5A594486CE}"/>
                  </a:ext>
                </a:extLst>
              </p:cNvPr>
              <p:cNvSpPr txBox="1"/>
              <p:nvPr/>
            </p:nvSpPr>
            <p:spPr>
              <a:xfrm>
                <a:off x="4293436" y="5026652"/>
                <a:ext cx="10239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𝐹𝑎𝑙𝑠𝑜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50" name="CuadroTexto 49">
                <a:extLst>
                  <a:ext uri="{FF2B5EF4-FFF2-40B4-BE49-F238E27FC236}">
                    <a16:creationId xmlns:a16="http://schemas.microsoft.com/office/drawing/2014/main" id="{9D94E36D-55AF-4715-A33E-CF5A59448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3436" y="5026652"/>
                <a:ext cx="1023998" cy="276999"/>
              </a:xfrm>
              <a:prstGeom prst="rect">
                <a:avLst/>
              </a:prstGeom>
              <a:blipFill>
                <a:blip r:embed="rId6"/>
                <a:stretch>
                  <a:fillRect l="-5357" t="-4444" r="-7738" b="-3555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Conector: angular 50">
            <a:extLst>
              <a:ext uri="{FF2B5EF4-FFF2-40B4-BE49-F238E27FC236}">
                <a16:creationId xmlns:a16="http://schemas.microsoft.com/office/drawing/2014/main" id="{EEF6CF54-F12E-4FF7-9730-3EDC83E3CE24}"/>
              </a:ext>
            </a:extLst>
          </p:cNvPr>
          <p:cNvCxnSpPr>
            <a:cxnSpLocks/>
            <a:stCxn id="9" idx="2"/>
            <a:endCxn id="29" idx="1"/>
          </p:cNvCxnSpPr>
          <p:nvPr/>
        </p:nvCxnSpPr>
        <p:spPr>
          <a:xfrm rot="5400000">
            <a:off x="966379" y="1927637"/>
            <a:ext cx="951298" cy="769808"/>
          </a:xfrm>
          <a:prstGeom prst="bentConnector4">
            <a:avLst>
              <a:gd name="adj1" fmla="val 39605"/>
              <a:gd name="adj2" fmla="val 1296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: angular 53">
            <a:extLst>
              <a:ext uri="{FF2B5EF4-FFF2-40B4-BE49-F238E27FC236}">
                <a16:creationId xmlns:a16="http://schemas.microsoft.com/office/drawing/2014/main" id="{5145B182-9B46-4B00-B86B-EC8C3DCFC6B8}"/>
              </a:ext>
            </a:extLst>
          </p:cNvPr>
          <p:cNvCxnSpPr>
            <a:cxnSpLocks/>
            <a:stCxn id="9" idx="2"/>
            <a:endCxn id="30" idx="1"/>
          </p:cNvCxnSpPr>
          <p:nvPr/>
        </p:nvCxnSpPr>
        <p:spPr>
          <a:xfrm rot="5400000">
            <a:off x="687399" y="2206617"/>
            <a:ext cx="1509259" cy="769808"/>
          </a:xfrm>
          <a:prstGeom prst="bentConnector4">
            <a:avLst>
              <a:gd name="adj1" fmla="val 25009"/>
              <a:gd name="adj2" fmla="val 1296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uadroTexto 57">
            <a:extLst>
              <a:ext uri="{FF2B5EF4-FFF2-40B4-BE49-F238E27FC236}">
                <a16:creationId xmlns:a16="http://schemas.microsoft.com/office/drawing/2014/main" id="{075AC03F-7EC8-4E72-9CB6-71AFB280B46C}"/>
              </a:ext>
            </a:extLst>
          </p:cNvPr>
          <p:cNvSpPr txBox="1"/>
          <p:nvPr/>
        </p:nvSpPr>
        <p:spPr>
          <a:xfrm>
            <a:off x="3231926" y="5946468"/>
            <a:ext cx="511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u="sng" dirty="0"/>
              <a:t>Semántica formal</a:t>
            </a:r>
            <a:r>
              <a:rPr lang="es-CO" dirty="0"/>
              <a:t>: Dar significado a las expresiones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383FD13D-62B3-460C-9F63-3102C6AB2B70}"/>
              </a:ext>
            </a:extLst>
          </p:cNvPr>
          <p:cNvSpPr txBox="1"/>
          <p:nvPr/>
        </p:nvSpPr>
        <p:spPr>
          <a:xfrm>
            <a:off x="2554355" y="5440497"/>
            <a:ext cx="303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Examinar si </a:t>
            </a:r>
            <a:r>
              <a:rPr lang="es-CO" i="1" dirty="0"/>
              <a:t>a</a:t>
            </a:r>
            <a:r>
              <a:rPr lang="es-CO" dirty="0"/>
              <a:t> es menor que </a:t>
            </a:r>
            <a:r>
              <a:rPr lang="es-CO" i="1" dirty="0"/>
              <a:t>b</a:t>
            </a:r>
          </a:p>
        </p:txBody>
      </p:sp>
      <p:sp>
        <p:nvSpPr>
          <p:cNvPr id="64" name="Rounded Rectangle 32">
            <a:extLst>
              <a:ext uri="{FF2B5EF4-FFF2-40B4-BE49-F238E27FC236}">
                <a16:creationId xmlns:a16="http://schemas.microsoft.com/office/drawing/2014/main" id="{FB3B586C-9B58-48ED-9232-C4394F498863}"/>
              </a:ext>
            </a:extLst>
          </p:cNvPr>
          <p:cNvSpPr/>
          <p:nvPr/>
        </p:nvSpPr>
        <p:spPr>
          <a:xfrm>
            <a:off x="606048" y="4823553"/>
            <a:ext cx="1789196" cy="39511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dirty="0"/>
              <a:t>Ejemplo 1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BC0F249C-95C3-4BD3-91CE-2EA9A66A6BE1}"/>
              </a:ext>
            </a:extLst>
          </p:cNvPr>
          <p:cNvSpPr txBox="1"/>
          <p:nvPr/>
        </p:nvSpPr>
        <p:spPr>
          <a:xfrm>
            <a:off x="2864712" y="2602369"/>
            <a:ext cx="1272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i="1" dirty="0"/>
              <a:t>Comunidad</a:t>
            </a:r>
          </a:p>
        </p:txBody>
      </p:sp>
    </p:spTree>
    <p:extLst>
      <p:ext uri="{BB962C8B-B14F-4D97-AF65-F5344CB8AC3E}">
        <p14:creationId xmlns:p14="http://schemas.microsoft.com/office/powerpoint/2010/main" val="3208205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2">
            <a:extLst>
              <a:ext uri="{FF2B5EF4-FFF2-40B4-BE49-F238E27FC236}">
                <a16:creationId xmlns:a16="http://schemas.microsoft.com/office/drawing/2014/main" id="{85885D11-759F-4FAD-AF43-A6D8A2A8162A}"/>
              </a:ext>
            </a:extLst>
          </p:cNvPr>
          <p:cNvSpPr/>
          <p:nvPr/>
        </p:nvSpPr>
        <p:spPr>
          <a:xfrm>
            <a:off x="551584" y="576882"/>
            <a:ext cx="2964639" cy="395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dirty="0"/>
              <a:t>Lenguaje formal (artificial)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F53D3EA-DE2D-453D-A4C4-2E100A9C3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40" y="2518461"/>
            <a:ext cx="2349062" cy="75062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20E31FB-9266-4BAB-BEC3-D16C00A21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65" y="4198457"/>
            <a:ext cx="1962355" cy="32051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A272FCF-C60F-4403-AD3A-A9F647BFF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866" y="4786815"/>
            <a:ext cx="2165130" cy="1314777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3943145B-E56B-4DEB-9BFE-E5D1F6C96D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3957" y="2518461"/>
            <a:ext cx="2283095" cy="1983540"/>
          </a:xfrm>
          <a:prstGeom prst="rect">
            <a:avLst/>
          </a:prstGeom>
        </p:spPr>
      </p:pic>
      <p:sp>
        <p:nvSpPr>
          <p:cNvPr id="52" name="Rounded Rectangle 32">
            <a:extLst>
              <a:ext uri="{FF2B5EF4-FFF2-40B4-BE49-F238E27FC236}">
                <a16:creationId xmlns:a16="http://schemas.microsoft.com/office/drawing/2014/main" id="{4248C72D-7A7C-40E2-BD2D-8E9FF502E152}"/>
              </a:ext>
            </a:extLst>
          </p:cNvPr>
          <p:cNvSpPr/>
          <p:nvPr/>
        </p:nvSpPr>
        <p:spPr>
          <a:xfrm>
            <a:off x="551584" y="1239834"/>
            <a:ext cx="1789196" cy="39511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dirty="0"/>
              <a:t>Ejemplo 2</a:t>
            </a:r>
          </a:p>
        </p:txBody>
      </p:sp>
      <p:sp>
        <p:nvSpPr>
          <p:cNvPr id="53" name="Rounded Rectangle 9">
            <a:extLst>
              <a:ext uri="{FF2B5EF4-FFF2-40B4-BE49-F238E27FC236}">
                <a16:creationId xmlns:a16="http://schemas.microsoft.com/office/drawing/2014/main" id="{2ED450A3-9B8C-4B0B-9407-D4A2DEBEBC43}"/>
              </a:ext>
            </a:extLst>
          </p:cNvPr>
          <p:cNvSpPr/>
          <p:nvPr/>
        </p:nvSpPr>
        <p:spPr>
          <a:xfrm>
            <a:off x="2839796" y="1239396"/>
            <a:ext cx="4882907" cy="395550"/>
          </a:xfrm>
          <a:prstGeom prst="roundRect">
            <a:avLst/>
          </a:prstGeom>
          <a:noFill/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accent2">
                    <a:lumMod val="50000"/>
                  </a:schemeClr>
                </a:solidFill>
              </a:rPr>
              <a:t>Identificar los símbolos y reglas de combinación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9C1F7CA-9670-41F2-A6BE-3A85505DF4DE}"/>
              </a:ext>
            </a:extLst>
          </p:cNvPr>
          <p:cNvSpPr txBox="1"/>
          <p:nvPr/>
        </p:nvSpPr>
        <p:spPr>
          <a:xfrm>
            <a:off x="1688252" y="2158971"/>
            <a:ext cx="1136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CO" sz="1600" dirty="0"/>
              <a:t>Visual Basic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F93C3640-D44C-4327-B9C5-43AB2DB90F29}"/>
              </a:ext>
            </a:extLst>
          </p:cNvPr>
          <p:cNvSpPr txBox="1"/>
          <p:nvPr/>
        </p:nvSpPr>
        <p:spPr>
          <a:xfrm>
            <a:off x="5697407" y="2179907"/>
            <a:ext cx="501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CO" sz="1600" dirty="0"/>
              <a:t>C++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D73B8682-F95C-480C-AB96-C4E2838E8FC2}"/>
              </a:ext>
            </a:extLst>
          </p:cNvPr>
          <p:cNvSpPr txBox="1"/>
          <p:nvPr/>
        </p:nvSpPr>
        <p:spPr>
          <a:xfrm>
            <a:off x="7969854" y="2179907"/>
            <a:ext cx="767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CO" sz="1600" dirty="0"/>
              <a:t>Python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848BE4CC-209D-4522-B2E4-D1A1356D4486}"/>
              </a:ext>
            </a:extLst>
          </p:cNvPr>
          <p:cNvSpPr txBox="1"/>
          <p:nvPr/>
        </p:nvSpPr>
        <p:spPr>
          <a:xfrm>
            <a:off x="2219563" y="3814042"/>
            <a:ext cx="5966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CO" sz="1600" dirty="0"/>
              <a:t>Stata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A2EC9A89-D225-4ED6-BD08-E967362D2E7C}"/>
              </a:ext>
            </a:extLst>
          </p:cNvPr>
          <p:cNvSpPr txBox="1"/>
          <p:nvPr/>
        </p:nvSpPr>
        <p:spPr>
          <a:xfrm>
            <a:off x="2160251" y="4522855"/>
            <a:ext cx="655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CO" sz="1600" dirty="0"/>
              <a:t>MATA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5C61E7C8-2C66-4722-BB0A-181309839FAD}"/>
              </a:ext>
            </a:extLst>
          </p:cNvPr>
          <p:cNvSpPr txBox="1"/>
          <p:nvPr/>
        </p:nvSpPr>
        <p:spPr>
          <a:xfrm>
            <a:off x="4718053" y="3814042"/>
            <a:ext cx="1095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CO" sz="1600" dirty="0"/>
              <a:t>R (</a:t>
            </a:r>
            <a:r>
              <a:rPr lang="es-CO" sz="1600" dirty="0" err="1"/>
              <a:t>Rstudio</a:t>
            </a:r>
            <a:r>
              <a:rPr lang="es-CO" sz="1600" dirty="0"/>
              <a:t>)</a:t>
            </a:r>
          </a:p>
        </p:txBody>
      </p:sp>
      <p:pic>
        <p:nvPicPr>
          <p:cNvPr id="44" name="Imagen 43">
            <a:extLst>
              <a:ext uri="{FF2B5EF4-FFF2-40B4-BE49-F238E27FC236}">
                <a16:creationId xmlns:a16="http://schemas.microsoft.com/office/drawing/2014/main" id="{457751E9-760F-4D4C-AB3B-285242454E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2674" y="4152596"/>
            <a:ext cx="2020743" cy="1582617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A787ED09-B939-4B71-94F1-F1E6670DD8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5581" y="2509809"/>
            <a:ext cx="279082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907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2">
            <a:extLst>
              <a:ext uri="{FF2B5EF4-FFF2-40B4-BE49-F238E27FC236}">
                <a16:creationId xmlns:a16="http://schemas.microsoft.com/office/drawing/2014/main" id="{85885D11-759F-4FAD-AF43-A6D8A2A8162A}"/>
              </a:ext>
            </a:extLst>
          </p:cNvPr>
          <p:cNvSpPr/>
          <p:nvPr/>
        </p:nvSpPr>
        <p:spPr>
          <a:xfrm>
            <a:off x="551584" y="576882"/>
            <a:ext cx="2964639" cy="395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dirty="0"/>
              <a:t>Lenguaje de programación</a:t>
            </a:r>
          </a:p>
        </p:txBody>
      </p:sp>
      <p:sp>
        <p:nvSpPr>
          <p:cNvPr id="17" name="Rounded Rectangle 7">
            <a:extLst>
              <a:ext uri="{FF2B5EF4-FFF2-40B4-BE49-F238E27FC236}">
                <a16:creationId xmlns:a16="http://schemas.microsoft.com/office/drawing/2014/main" id="{448CBB02-6E54-4BDB-9D0A-C33E332CA07D}"/>
              </a:ext>
            </a:extLst>
          </p:cNvPr>
          <p:cNvSpPr/>
          <p:nvPr/>
        </p:nvSpPr>
        <p:spPr>
          <a:xfrm>
            <a:off x="1179443" y="2141717"/>
            <a:ext cx="7013095" cy="919369"/>
          </a:xfrm>
          <a:prstGeom prst="roundRect">
            <a:avLst/>
          </a:prstGeom>
          <a:noFill/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/>
              <a:t>Lenguaje formal que permite escribir una serie de instrucciones o secuencias de órdenes para controlar el comportamiento de un sistema informático.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9A8B4D28-CF16-4858-9407-0C1166A25D0F}"/>
              </a:ext>
            </a:extLst>
          </p:cNvPr>
          <p:cNvSpPr/>
          <p:nvPr/>
        </p:nvSpPr>
        <p:spPr>
          <a:xfrm>
            <a:off x="4357602" y="2211512"/>
            <a:ext cx="745484" cy="2683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BFE359BD-9D25-43DA-B1E6-C8E9C69F4F0E}"/>
              </a:ext>
            </a:extLst>
          </p:cNvPr>
          <p:cNvSpPr/>
          <p:nvPr/>
        </p:nvSpPr>
        <p:spPr>
          <a:xfrm>
            <a:off x="4105835" y="1373401"/>
            <a:ext cx="1249018" cy="2683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>
                <a:solidFill>
                  <a:schemeClr val="tx1"/>
                </a:solidFill>
              </a:rPr>
              <a:t>Programar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E4BD5788-09AB-40CD-9954-4A21689EF7A5}"/>
              </a:ext>
            </a:extLst>
          </p:cNvPr>
          <p:cNvSpPr/>
          <p:nvPr/>
        </p:nvSpPr>
        <p:spPr>
          <a:xfrm>
            <a:off x="1653540" y="2211512"/>
            <a:ext cx="1581152" cy="2683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16BBB6E2-8FF2-428C-9B8E-5435AD7A27A5}"/>
              </a:ext>
            </a:extLst>
          </p:cNvPr>
          <p:cNvSpPr/>
          <p:nvPr/>
        </p:nvSpPr>
        <p:spPr>
          <a:xfrm>
            <a:off x="1286207" y="1259932"/>
            <a:ext cx="2315818" cy="4952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>
                <a:solidFill>
                  <a:schemeClr val="tx1"/>
                </a:solidFill>
              </a:rPr>
              <a:t>Secuencias usadas en disciplinas formales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FA779F3C-DE24-420A-AD80-95D487C64703}"/>
              </a:ext>
            </a:extLst>
          </p:cNvPr>
          <p:cNvSpPr/>
          <p:nvPr/>
        </p:nvSpPr>
        <p:spPr>
          <a:xfrm>
            <a:off x="6292636" y="2199529"/>
            <a:ext cx="1289264" cy="2782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82929C2F-626C-4B9D-9D1F-A9A060939D98}"/>
              </a:ext>
            </a:extLst>
          </p:cNvPr>
          <p:cNvSpPr/>
          <p:nvPr/>
        </p:nvSpPr>
        <p:spPr>
          <a:xfrm>
            <a:off x="6061842" y="1259931"/>
            <a:ext cx="1750852" cy="4952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>
                <a:solidFill>
                  <a:schemeClr val="tx1"/>
                </a:solidFill>
              </a:rPr>
              <a:t>Fórmulas bien formadas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0E2FB84E-44E9-45CD-97C1-1E2DAAA0E8F1}"/>
              </a:ext>
            </a:extLst>
          </p:cNvPr>
          <p:cNvCxnSpPr>
            <a:cxnSpLocks/>
            <a:stCxn id="23" idx="0"/>
            <a:endCxn id="33" idx="2"/>
          </p:cNvCxnSpPr>
          <p:nvPr/>
        </p:nvCxnSpPr>
        <p:spPr>
          <a:xfrm flipV="1">
            <a:off x="6937268" y="1755226"/>
            <a:ext cx="0" cy="444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1AB572C4-1C3E-4D13-A3D4-3646E29BF673}"/>
              </a:ext>
            </a:extLst>
          </p:cNvPr>
          <p:cNvSpPr/>
          <p:nvPr/>
        </p:nvSpPr>
        <p:spPr>
          <a:xfrm>
            <a:off x="1371103" y="2502121"/>
            <a:ext cx="1073013" cy="2683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7AA9D565-F2AF-4188-BA12-2D94E726AF4E}"/>
              </a:ext>
            </a:extLst>
          </p:cNvPr>
          <p:cNvCxnSpPr>
            <a:cxnSpLocks/>
            <a:stCxn id="20" idx="0"/>
            <a:endCxn id="21" idx="2"/>
          </p:cNvCxnSpPr>
          <p:nvPr/>
        </p:nvCxnSpPr>
        <p:spPr>
          <a:xfrm flipV="1">
            <a:off x="2444116" y="1755227"/>
            <a:ext cx="0" cy="456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683E4681-CDDB-4E64-9DC1-EA7EC9EB3D88}"/>
              </a:ext>
            </a:extLst>
          </p:cNvPr>
          <p:cNvCxnSpPr>
            <a:cxnSpLocks/>
            <a:stCxn id="2" idx="0"/>
            <a:endCxn id="19" idx="2"/>
          </p:cNvCxnSpPr>
          <p:nvPr/>
        </p:nvCxnSpPr>
        <p:spPr>
          <a:xfrm flipV="1">
            <a:off x="4730344" y="1641757"/>
            <a:ext cx="0" cy="569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F4341002-CA4A-427B-9DCA-FD01BE39E6F3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1907610" y="2770477"/>
            <a:ext cx="0" cy="574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uadroTexto 64">
            <a:extLst>
              <a:ext uri="{FF2B5EF4-FFF2-40B4-BE49-F238E27FC236}">
                <a16:creationId xmlns:a16="http://schemas.microsoft.com/office/drawing/2014/main" id="{52FFC093-1B63-4A1F-8080-D3C60DF2934F}"/>
              </a:ext>
            </a:extLst>
          </p:cNvPr>
          <p:cNvSpPr txBox="1"/>
          <p:nvPr/>
        </p:nvSpPr>
        <p:spPr>
          <a:xfrm>
            <a:off x="1353055" y="3378632"/>
            <a:ext cx="1109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Algoritmos</a:t>
            </a:r>
          </a:p>
        </p:txBody>
      </p:sp>
      <p:sp>
        <p:nvSpPr>
          <p:cNvPr id="66" name="Right Brace 1">
            <a:extLst>
              <a:ext uri="{FF2B5EF4-FFF2-40B4-BE49-F238E27FC236}">
                <a16:creationId xmlns:a16="http://schemas.microsoft.com/office/drawing/2014/main" id="{2BA6ABA4-CFFC-497D-9370-4DA4008E0EAA}"/>
              </a:ext>
            </a:extLst>
          </p:cNvPr>
          <p:cNvSpPr/>
          <p:nvPr/>
        </p:nvSpPr>
        <p:spPr>
          <a:xfrm flipH="1">
            <a:off x="2444116" y="3110528"/>
            <a:ext cx="331774" cy="861774"/>
          </a:xfrm>
          <a:prstGeom prst="rightBrace">
            <a:avLst>
              <a:gd name="adj1" fmla="val 8333"/>
              <a:gd name="adj2" fmla="val 52119"/>
            </a:avLst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 sz="1600" dirty="0"/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4AEE60E5-6DF5-46E3-BD9E-54BAFC517B9A}"/>
              </a:ext>
            </a:extLst>
          </p:cNvPr>
          <p:cNvSpPr txBox="1"/>
          <p:nvPr/>
        </p:nvSpPr>
        <p:spPr>
          <a:xfrm>
            <a:off x="2610003" y="3124788"/>
            <a:ext cx="14958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No ambiguos</a:t>
            </a:r>
          </a:p>
          <a:p>
            <a:r>
              <a:rPr lang="es-CO" sz="1600" dirty="0"/>
              <a:t>Ordenados</a:t>
            </a:r>
          </a:p>
          <a:p>
            <a:r>
              <a:rPr lang="es-CO" sz="1600" dirty="0"/>
              <a:t>Finitos</a:t>
            </a:r>
          </a:p>
        </p:txBody>
      </p:sp>
      <p:sp>
        <p:nvSpPr>
          <p:cNvPr id="69" name="Rectángulo: esquinas redondeadas 68">
            <a:extLst>
              <a:ext uri="{FF2B5EF4-FFF2-40B4-BE49-F238E27FC236}">
                <a16:creationId xmlns:a16="http://schemas.microsoft.com/office/drawing/2014/main" id="{653A5502-A605-426C-AA16-644C9CFC6586}"/>
              </a:ext>
            </a:extLst>
          </p:cNvPr>
          <p:cNvSpPr/>
          <p:nvPr/>
        </p:nvSpPr>
        <p:spPr>
          <a:xfrm>
            <a:off x="4105834" y="2732180"/>
            <a:ext cx="1136725" cy="2683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0" name="Down Arrow 9">
            <a:extLst>
              <a:ext uri="{FF2B5EF4-FFF2-40B4-BE49-F238E27FC236}">
                <a16:creationId xmlns:a16="http://schemas.microsoft.com/office/drawing/2014/main" id="{0B20FFA0-9584-441F-9C99-CAE592E102AD}"/>
              </a:ext>
            </a:extLst>
          </p:cNvPr>
          <p:cNvSpPr/>
          <p:nvPr/>
        </p:nvSpPr>
        <p:spPr>
          <a:xfrm>
            <a:off x="1106097" y="3926056"/>
            <a:ext cx="1603022" cy="42621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Para</a:t>
            </a:r>
          </a:p>
        </p:txBody>
      </p:sp>
      <p:sp>
        <p:nvSpPr>
          <p:cNvPr id="72" name="Rounded Rectangle 13">
            <a:extLst>
              <a:ext uri="{FF2B5EF4-FFF2-40B4-BE49-F238E27FC236}">
                <a16:creationId xmlns:a16="http://schemas.microsoft.com/office/drawing/2014/main" id="{507EABE3-A439-4ACF-99D6-AE0C8CB9F033}"/>
              </a:ext>
            </a:extLst>
          </p:cNvPr>
          <p:cNvSpPr/>
          <p:nvPr/>
        </p:nvSpPr>
        <p:spPr>
          <a:xfrm>
            <a:off x="425289" y="4409816"/>
            <a:ext cx="2964639" cy="1077218"/>
          </a:xfrm>
          <a:prstGeom prst="roundRect">
            <a:avLst/>
          </a:prstGeom>
          <a:noFill/>
          <a:ln w="254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_tradnl" sz="1600" dirty="0">
                <a:solidFill>
                  <a:schemeClr val="accent2">
                    <a:lumMod val="50000"/>
                  </a:schemeClr>
                </a:solidFill>
              </a:rPr>
              <a:t>Solucionar problemas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_tradnl" sz="1600" dirty="0">
                <a:solidFill>
                  <a:schemeClr val="accent2">
                    <a:lumMod val="50000"/>
                  </a:schemeClr>
                </a:solidFill>
              </a:rPr>
              <a:t>Realizar cálculos (cómputos)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_tradnl" sz="1600" dirty="0">
                <a:solidFill>
                  <a:schemeClr val="accent2">
                    <a:lumMod val="50000"/>
                  </a:schemeClr>
                </a:solidFill>
              </a:rPr>
              <a:t>Procesar datos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_tradnl" sz="1600" dirty="0">
                <a:solidFill>
                  <a:schemeClr val="accent2">
                    <a:lumMod val="50000"/>
                  </a:schemeClr>
                </a:solidFill>
              </a:rPr>
              <a:t>Automatizar tareas</a:t>
            </a:r>
          </a:p>
        </p:txBody>
      </p:sp>
      <p:sp>
        <p:nvSpPr>
          <p:cNvPr id="77" name="Rectángulo: esquinas redondeadas 76">
            <a:extLst>
              <a:ext uri="{FF2B5EF4-FFF2-40B4-BE49-F238E27FC236}">
                <a16:creationId xmlns:a16="http://schemas.microsoft.com/office/drawing/2014/main" id="{C0039092-28FB-4279-A7FB-C541DA523797}"/>
              </a:ext>
            </a:extLst>
          </p:cNvPr>
          <p:cNvSpPr/>
          <p:nvPr/>
        </p:nvSpPr>
        <p:spPr>
          <a:xfrm>
            <a:off x="5038167" y="3199928"/>
            <a:ext cx="2019587" cy="4952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dirty="0">
                <a:solidFill>
                  <a:schemeClr val="tx1"/>
                </a:solidFill>
              </a:rPr>
              <a:t>Almacenar y procesar información</a:t>
            </a:r>
          </a:p>
        </p:txBody>
      </p:sp>
      <p:cxnSp>
        <p:nvCxnSpPr>
          <p:cNvPr id="78" name="Conector: angular 77">
            <a:extLst>
              <a:ext uri="{FF2B5EF4-FFF2-40B4-BE49-F238E27FC236}">
                <a16:creationId xmlns:a16="http://schemas.microsoft.com/office/drawing/2014/main" id="{70271667-0BB7-4451-8EE6-95F9FA94B4C7}"/>
              </a:ext>
            </a:extLst>
          </p:cNvPr>
          <p:cNvCxnSpPr>
            <a:cxnSpLocks/>
            <a:stCxn id="17" idx="2"/>
            <a:endCxn id="77" idx="1"/>
          </p:cNvCxnSpPr>
          <p:nvPr/>
        </p:nvCxnSpPr>
        <p:spPr>
          <a:xfrm rot="16200000" flipH="1">
            <a:off x="4668834" y="3078243"/>
            <a:ext cx="386490" cy="3521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Down Arrow 9">
            <a:extLst>
              <a:ext uri="{FF2B5EF4-FFF2-40B4-BE49-F238E27FC236}">
                <a16:creationId xmlns:a16="http://schemas.microsoft.com/office/drawing/2014/main" id="{F7805907-5CCD-49B3-959D-E4B75DD9912A}"/>
              </a:ext>
            </a:extLst>
          </p:cNvPr>
          <p:cNvSpPr/>
          <p:nvPr/>
        </p:nvSpPr>
        <p:spPr>
          <a:xfrm rot="16200000">
            <a:off x="3963994" y="4073702"/>
            <a:ext cx="570202" cy="1578144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_tradnl" dirty="0"/>
              <a:t>especificando</a:t>
            </a:r>
          </a:p>
        </p:txBody>
      </p:sp>
      <p:sp>
        <p:nvSpPr>
          <p:cNvPr id="84" name="CuadroTexto 83">
            <a:extLst>
              <a:ext uri="{FF2B5EF4-FFF2-40B4-BE49-F238E27FC236}">
                <a16:creationId xmlns:a16="http://schemas.microsoft.com/office/drawing/2014/main" id="{743D01BF-C362-4DEF-BCFE-C04938DC6884}"/>
              </a:ext>
            </a:extLst>
          </p:cNvPr>
          <p:cNvSpPr txBox="1"/>
          <p:nvPr/>
        </p:nvSpPr>
        <p:spPr>
          <a:xfrm>
            <a:off x="5077477" y="4423636"/>
            <a:ext cx="39605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/>
              <a:t>¿Sobre qué datos operar?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/>
              <a:t>¿Cómo deben ser almacenados los datos?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dirty="0"/>
              <a:t>¿Cómo actuar, qué hacer, ante ciertas situaciones?</a:t>
            </a:r>
          </a:p>
        </p:txBody>
      </p:sp>
      <p:sp>
        <p:nvSpPr>
          <p:cNvPr id="85" name="Rounded Rectangle 32">
            <a:extLst>
              <a:ext uri="{FF2B5EF4-FFF2-40B4-BE49-F238E27FC236}">
                <a16:creationId xmlns:a16="http://schemas.microsoft.com/office/drawing/2014/main" id="{6A883679-D85A-4BBD-9681-70D4A2A51AF9}"/>
              </a:ext>
            </a:extLst>
          </p:cNvPr>
          <p:cNvSpPr/>
          <p:nvPr/>
        </p:nvSpPr>
        <p:spPr>
          <a:xfrm>
            <a:off x="2204815" y="5813187"/>
            <a:ext cx="4734370" cy="39511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dirty="0"/>
              <a:t>Pregunta: ¿Qué implica el contexto de uso?</a:t>
            </a:r>
          </a:p>
        </p:txBody>
      </p:sp>
    </p:spTree>
    <p:extLst>
      <p:ext uri="{BB962C8B-B14F-4D97-AF65-F5344CB8AC3E}">
        <p14:creationId xmlns:p14="http://schemas.microsoft.com/office/powerpoint/2010/main" val="3275074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2">
            <a:extLst>
              <a:ext uri="{FF2B5EF4-FFF2-40B4-BE49-F238E27FC236}">
                <a16:creationId xmlns:a16="http://schemas.microsoft.com/office/drawing/2014/main" id="{F1862BD3-193D-4205-8631-89876F3586FA}"/>
              </a:ext>
            </a:extLst>
          </p:cNvPr>
          <p:cNvSpPr/>
          <p:nvPr/>
        </p:nvSpPr>
        <p:spPr>
          <a:xfrm>
            <a:off x="551584" y="576882"/>
            <a:ext cx="4550255" cy="395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dirty="0"/>
              <a:t>Historia de los lenguajes de programación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3B63C2E-4626-445A-96A4-FAFD20B98AFA}"/>
              </a:ext>
            </a:extLst>
          </p:cNvPr>
          <p:cNvSpPr txBox="1"/>
          <p:nvPr/>
        </p:nvSpPr>
        <p:spPr>
          <a:xfrm>
            <a:off x="657951" y="1105663"/>
            <a:ext cx="3172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i="1" dirty="0"/>
              <a:t>1. ¿Cálculos de manera automática?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781297D-C5E5-40BD-BD03-845122D56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155" y="1847557"/>
            <a:ext cx="1461313" cy="2132176"/>
          </a:xfrm>
          <a:prstGeom prst="rect">
            <a:avLst/>
          </a:prstGeom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FDC4A6EE-8BB1-4596-BD79-121C3043FB39}"/>
              </a:ext>
            </a:extLst>
          </p:cNvPr>
          <p:cNvSpPr/>
          <p:nvPr/>
        </p:nvSpPr>
        <p:spPr>
          <a:xfrm>
            <a:off x="660481" y="1488798"/>
            <a:ext cx="2396715" cy="33855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dirty="0">
                <a:solidFill>
                  <a:schemeClr val="tx1"/>
                </a:solidFill>
              </a:rPr>
              <a:t>Mecanismo de </a:t>
            </a:r>
            <a:r>
              <a:rPr lang="es-CO" sz="1600" dirty="0" err="1">
                <a:solidFill>
                  <a:schemeClr val="tx1"/>
                </a:solidFill>
              </a:rPr>
              <a:t>Anticitera</a:t>
            </a:r>
            <a:endParaRPr lang="es-CO" sz="1600" dirty="0">
              <a:solidFill>
                <a:schemeClr val="tx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BB3F181-B8DC-4412-B9FC-D07E5BE82761}"/>
              </a:ext>
            </a:extLst>
          </p:cNvPr>
          <p:cNvSpPr txBox="1"/>
          <p:nvPr/>
        </p:nvSpPr>
        <p:spPr>
          <a:xfrm>
            <a:off x="1330578" y="1847557"/>
            <a:ext cx="2008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 err="1"/>
              <a:t>Aprox</a:t>
            </a:r>
            <a:r>
              <a:rPr lang="es-CO" sz="1200" dirty="0"/>
              <a:t> 200 a.C., Grecia - Roma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C188875-3BD3-4CA0-9302-C54AF59073A9}"/>
              </a:ext>
            </a:extLst>
          </p:cNvPr>
          <p:cNvSpPr txBox="1"/>
          <p:nvPr/>
        </p:nvSpPr>
        <p:spPr>
          <a:xfrm>
            <a:off x="3230308" y="1486499"/>
            <a:ext cx="5486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Calcular el movimiento de los 5 planetas conocidos en la época.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985B225-6676-4D12-857E-D558F0040290}"/>
              </a:ext>
            </a:extLst>
          </p:cNvPr>
          <p:cNvSpPr/>
          <p:nvPr/>
        </p:nvSpPr>
        <p:spPr>
          <a:xfrm>
            <a:off x="1867635" y="2857512"/>
            <a:ext cx="2068083" cy="828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805EE27-74FF-41F0-A304-9AC8BD8E5EA0}"/>
              </a:ext>
            </a:extLst>
          </p:cNvPr>
          <p:cNvSpPr txBox="1"/>
          <p:nvPr/>
        </p:nvSpPr>
        <p:spPr>
          <a:xfrm>
            <a:off x="1876551" y="3180104"/>
            <a:ext cx="1185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>
                <a:solidFill>
                  <a:schemeClr val="bg1"/>
                </a:solidFill>
              </a:rPr>
              <a:t>Programación</a:t>
            </a:r>
          </a:p>
          <a:p>
            <a:r>
              <a:rPr lang="es-CO" sz="1400" dirty="0">
                <a:solidFill>
                  <a:schemeClr val="bg1"/>
                </a:solidFill>
              </a:rPr>
              <a:t>no trivial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79655BD9-DDF2-4D35-A4D0-68507F1B78A7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985901" y="3269846"/>
            <a:ext cx="881734" cy="2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68530B0F-97B7-4D37-8E19-54EB0FA4435E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3935718" y="3269847"/>
            <a:ext cx="1659830" cy="2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62BB8FE-33A2-4A8B-AB1A-4AF22490DB1F}"/>
              </a:ext>
            </a:extLst>
          </p:cNvPr>
          <p:cNvSpPr txBox="1"/>
          <p:nvPr/>
        </p:nvSpPr>
        <p:spPr>
          <a:xfrm>
            <a:off x="2415757" y="2447148"/>
            <a:ext cx="942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CO" sz="1400" dirty="0"/>
              <a:t>Caja negra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F901D621-9C5A-448F-BB78-96B865D9FFAC}"/>
              </a:ext>
            </a:extLst>
          </p:cNvPr>
          <p:cNvSpPr txBox="1"/>
          <p:nvPr/>
        </p:nvSpPr>
        <p:spPr>
          <a:xfrm>
            <a:off x="1081578" y="2450199"/>
            <a:ext cx="718465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r"/>
            <a:r>
              <a:rPr lang="es-CO" sz="1400" dirty="0"/>
              <a:t>Insumo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3A66D35-8521-4FCE-A632-84BBD3D98DF4}"/>
              </a:ext>
            </a:extLst>
          </p:cNvPr>
          <p:cNvSpPr txBox="1"/>
          <p:nvPr/>
        </p:nvSpPr>
        <p:spPr>
          <a:xfrm>
            <a:off x="4372010" y="2444503"/>
            <a:ext cx="839717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r"/>
            <a:r>
              <a:rPr lang="es-CO" sz="1400" dirty="0"/>
              <a:t>Producto</a:t>
            </a:r>
          </a:p>
        </p:txBody>
      </p:sp>
      <p:sp>
        <p:nvSpPr>
          <p:cNvPr id="22" name="Triángulo isósceles 21">
            <a:extLst>
              <a:ext uri="{FF2B5EF4-FFF2-40B4-BE49-F238E27FC236}">
                <a16:creationId xmlns:a16="http://schemas.microsoft.com/office/drawing/2014/main" id="{564B92EA-8FAA-4FD7-9474-0C56B6E93A0F}"/>
              </a:ext>
            </a:extLst>
          </p:cNvPr>
          <p:cNvSpPr/>
          <p:nvPr/>
        </p:nvSpPr>
        <p:spPr>
          <a:xfrm>
            <a:off x="2792779" y="3703324"/>
            <a:ext cx="217793" cy="179462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348364D1-9E58-4E23-9601-D9AA1EF39425}"/>
              </a:ext>
            </a:extLst>
          </p:cNvPr>
          <p:cNvSpPr txBox="1"/>
          <p:nvPr/>
        </p:nvSpPr>
        <p:spPr>
          <a:xfrm>
            <a:off x="3952919" y="2732343"/>
            <a:ext cx="2047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/>
              <a:t>“Posición de los planetas según los engranajes”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A40F01B-3661-4749-999A-75C83B617A9D}"/>
              </a:ext>
            </a:extLst>
          </p:cNvPr>
          <p:cNvSpPr txBox="1"/>
          <p:nvPr/>
        </p:nvSpPr>
        <p:spPr>
          <a:xfrm>
            <a:off x="816392" y="2732343"/>
            <a:ext cx="1034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dirty="0"/>
              <a:t>“Girar la palanca”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43947BC-D086-49CB-B8D4-F70813E5A6C2}"/>
              </a:ext>
            </a:extLst>
          </p:cNvPr>
          <p:cNvSpPr txBox="1"/>
          <p:nvPr/>
        </p:nvSpPr>
        <p:spPr>
          <a:xfrm>
            <a:off x="4957159" y="4648078"/>
            <a:ext cx="3935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CO" sz="1600" i="1" dirty="0"/>
              <a:t>2. ¿Una máquina puede automatizar labores?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D5D452FE-030D-4E79-AF68-EFA0E95EEA21}"/>
              </a:ext>
            </a:extLst>
          </p:cNvPr>
          <p:cNvSpPr/>
          <p:nvPr/>
        </p:nvSpPr>
        <p:spPr>
          <a:xfrm>
            <a:off x="5702685" y="5115649"/>
            <a:ext cx="3082577" cy="33855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600" dirty="0">
                <a:solidFill>
                  <a:schemeClr val="tx1"/>
                </a:solidFill>
              </a:rPr>
              <a:t>Inventos de Al-</a:t>
            </a:r>
            <a:r>
              <a:rPr lang="es-CO" sz="1600" dirty="0" err="1">
                <a:solidFill>
                  <a:schemeClr val="tx1"/>
                </a:solidFill>
              </a:rPr>
              <a:t>Jazari</a:t>
            </a:r>
            <a:r>
              <a:rPr lang="es-CO" sz="1600" dirty="0">
                <a:solidFill>
                  <a:schemeClr val="tx1"/>
                </a:solidFill>
              </a:rPr>
              <a:t> (Autómatas)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A9C4D6D3-894A-4C57-A1F1-4D71620626C5}"/>
              </a:ext>
            </a:extLst>
          </p:cNvPr>
          <p:cNvSpPr txBox="1"/>
          <p:nvPr/>
        </p:nvSpPr>
        <p:spPr>
          <a:xfrm>
            <a:off x="5771685" y="5475338"/>
            <a:ext cx="3047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CO" sz="1200" dirty="0" err="1"/>
              <a:t>Aprox</a:t>
            </a:r>
            <a:r>
              <a:rPr lang="es-CO" sz="1200" dirty="0"/>
              <a:t> 1200 d.C., Mesopotamia norte (Turquía)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59AEFF9F-9EAE-4913-B06E-8712DE91913B}"/>
              </a:ext>
            </a:extLst>
          </p:cNvPr>
          <p:cNvSpPr txBox="1"/>
          <p:nvPr/>
        </p:nvSpPr>
        <p:spPr>
          <a:xfrm>
            <a:off x="2792780" y="4982913"/>
            <a:ext cx="2856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600" dirty="0"/>
              <a:t>Sistema secuencial que controla un proceso automático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EDB311CF-452C-4F8F-8A55-C22FF976BD68}"/>
              </a:ext>
            </a:extLst>
          </p:cNvPr>
          <p:cNvSpPr txBox="1"/>
          <p:nvPr/>
        </p:nvSpPr>
        <p:spPr>
          <a:xfrm>
            <a:off x="813556" y="3296756"/>
            <a:ext cx="1034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1400" dirty="0"/>
              <a:t>“Jalar una palanca”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8A70F25E-C4FB-4678-AA23-2D924453337A}"/>
              </a:ext>
            </a:extLst>
          </p:cNvPr>
          <p:cNvSpPr txBox="1"/>
          <p:nvPr/>
        </p:nvSpPr>
        <p:spPr>
          <a:xfrm>
            <a:off x="3978552" y="3286987"/>
            <a:ext cx="2021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/>
              <a:t>“Agua + Jabón + Toalla”</a:t>
            </a:r>
          </a:p>
        </p:txBody>
      </p:sp>
      <p:pic>
        <p:nvPicPr>
          <p:cNvPr id="46" name="Imagen 45">
            <a:extLst>
              <a:ext uri="{FF2B5EF4-FFF2-40B4-BE49-F238E27FC236}">
                <a16:creationId xmlns:a16="http://schemas.microsoft.com/office/drawing/2014/main" id="{B2B82E71-F5BF-40DC-8230-4BDB02B80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94" y="4127319"/>
            <a:ext cx="1798175" cy="2532780"/>
          </a:xfrm>
          <a:prstGeom prst="rect">
            <a:avLst/>
          </a:prstGeom>
        </p:spPr>
      </p:pic>
      <p:sp>
        <p:nvSpPr>
          <p:cNvPr id="47" name="CuadroTexto 46">
            <a:extLst>
              <a:ext uri="{FF2B5EF4-FFF2-40B4-BE49-F238E27FC236}">
                <a16:creationId xmlns:a16="http://schemas.microsoft.com/office/drawing/2014/main" id="{398CE63D-27F6-4EE5-BC6D-E69EEC02A9EA}"/>
              </a:ext>
            </a:extLst>
          </p:cNvPr>
          <p:cNvSpPr txBox="1"/>
          <p:nvPr/>
        </p:nvSpPr>
        <p:spPr>
          <a:xfrm>
            <a:off x="2550384" y="5902523"/>
            <a:ext cx="2856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/>
              <a:t>Dispensador de jabón y toalla para lavarse las manos</a:t>
            </a:r>
          </a:p>
        </p:txBody>
      </p:sp>
      <p:sp>
        <p:nvSpPr>
          <p:cNvPr id="48" name="Down Arrow 9">
            <a:extLst>
              <a:ext uri="{FF2B5EF4-FFF2-40B4-BE49-F238E27FC236}">
                <a16:creationId xmlns:a16="http://schemas.microsoft.com/office/drawing/2014/main" id="{A685C5AE-99A6-44D8-BE9C-161176379DF2}"/>
              </a:ext>
            </a:extLst>
          </p:cNvPr>
          <p:cNvSpPr/>
          <p:nvPr/>
        </p:nvSpPr>
        <p:spPr>
          <a:xfrm rot="5400000">
            <a:off x="5923550" y="3034574"/>
            <a:ext cx="516819" cy="42621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50" name="Flecha: doblada hacia arriba 49">
            <a:extLst>
              <a:ext uri="{FF2B5EF4-FFF2-40B4-BE49-F238E27FC236}">
                <a16:creationId xmlns:a16="http://schemas.microsoft.com/office/drawing/2014/main" id="{A3D78364-9C1C-4757-81A3-9DF24262D6EC}"/>
              </a:ext>
            </a:extLst>
          </p:cNvPr>
          <p:cNvSpPr/>
          <p:nvPr/>
        </p:nvSpPr>
        <p:spPr>
          <a:xfrm>
            <a:off x="2584998" y="4014305"/>
            <a:ext cx="944396" cy="731520"/>
          </a:xfrm>
          <a:prstGeom prst="bentUpArrow">
            <a:avLst>
              <a:gd name="adj1" fmla="val 33178"/>
              <a:gd name="adj2" fmla="val 36098"/>
              <a:gd name="adj3" fmla="val 2733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12519643"/>
      </p:ext>
    </p:extLst>
  </p:cSld>
  <p:clrMapOvr>
    <a:masterClrMapping/>
  </p:clrMapOvr>
</p:sld>
</file>

<file path=ppt/theme/theme1.xml><?xml version="1.0" encoding="utf-8"?>
<a:theme xmlns:a="http://schemas.openxmlformats.org/drawingml/2006/main" name="Andes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Personalizado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des" id="{260C6D09-1453-4FA6-85B3-9205CBF50CA7}" vid="{01AD02A1-CDED-439D-9DAD-03982A8F6F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1991</TotalTime>
  <Words>2434</Words>
  <Application>Microsoft Macintosh PowerPoint</Application>
  <PresentationFormat>On-screen Show (4:3)</PresentationFormat>
  <Paragraphs>329</Paragraphs>
  <Slides>53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Wingdings</vt:lpstr>
      <vt:lpstr>Andes</vt:lpstr>
      <vt:lpstr>Clase 1: Entendiendo los lenguajes de programación </vt:lpstr>
      <vt:lpstr>Una pequeña conversación</vt:lpstr>
      <vt:lpstr>El mapa de ruta</vt:lpstr>
      <vt:lpstr>El mapa de ruta</vt:lpstr>
      <vt:lpstr>El mapa de ruta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Pero cada empresa codificaba sus programas distinto</vt:lpstr>
      <vt:lpstr>Había operaciones que eran útiles en problemas distintos</vt:lpstr>
      <vt:lpstr>Código Assembly</vt:lpstr>
      <vt:lpstr>La gran trancisión</vt:lpstr>
      <vt:lpstr>Tipos de lenguajes de programación</vt:lpstr>
      <vt:lpstr>Si nos fijamos en los tipos</vt:lpstr>
      <vt:lpstr>Un lenguaje nos permite decirle a un computador qué hacer</vt:lpstr>
      <vt:lpstr>Entonces aquí veremos que hay</vt:lpstr>
      <vt:lpstr>5 diferencias – 5 actividades</vt:lpstr>
      <vt:lpstr>Diferencia 1 entre lenguajes</vt:lpstr>
      <vt:lpstr>Compilados o interpretados</vt:lpstr>
      <vt:lpstr>Diferencia 2 entre lenguajes</vt:lpstr>
      <vt:lpstr>Typing</vt:lpstr>
      <vt:lpstr>Diferencia 3 entre lenguajes</vt:lpstr>
      <vt:lpstr>Diferencia 3 entre lenguajes</vt:lpstr>
      <vt:lpstr>Objetos</vt:lpstr>
      <vt:lpstr>Diferencia 4 entre lenguajes</vt:lpstr>
      <vt:lpstr>Colector de basura</vt:lpstr>
      <vt:lpstr>Diferencia 5 entre lenguajes</vt:lpstr>
      <vt:lpstr>Concurrencia</vt:lpstr>
      <vt:lpstr>Alfre (16 min)</vt:lpstr>
      <vt:lpstr>Los 5 tipos de diferencias entre lenguajes que acabamos de ver</vt:lpstr>
      <vt:lpstr>En qué mundo estamos</vt:lpstr>
      <vt:lpstr>Un par de historias</vt:lpstr>
      <vt:lpstr>Pero los datos se almacenaban a mano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Información digital</vt:lpstr>
      <vt:lpstr>¿Qué hay que hacer para calcular cosas con los datos?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Clase 1: Entendiendo los lenguajes de programación </dc:title>
  <dc:creator>Alfredo Eleazar Orozco Quesada</dc:creator>
  <cp:lastModifiedBy>Alfredo Eleazar Orozco Quesada</cp:lastModifiedBy>
  <cp:revision>26</cp:revision>
  <dcterms:created xsi:type="dcterms:W3CDTF">2021-04-22T04:35:45Z</dcterms:created>
  <dcterms:modified xsi:type="dcterms:W3CDTF">2021-04-23T14:15:45Z</dcterms:modified>
</cp:coreProperties>
</file>